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6"/>
  </p:notesMasterIdLst>
  <p:handoutMasterIdLst>
    <p:handoutMasterId r:id="rId57"/>
  </p:handoutMasterIdLst>
  <p:sldIdLst>
    <p:sldId id="353" r:id="rId2"/>
    <p:sldId id="309" r:id="rId3"/>
    <p:sldId id="325" r:id="rId4"/>
    <p:sldId id="337" r:id="rId5"/>
    <p:sldId id="338" r:id="rId6"/>
    <p:sldId id="339" r:id="rId7"/>
    <p:sldId id="274" r:id="rId8"/>
    <p:sldId id="287" r:id="rId9"/>
    <p:sldId id="288" r:id="rId10"/>
    <p:sldId id="277" r:id="rId11"/>
    <p:sldId id="297" r:id="rId12"/>
    <p:sldId id="258" r:id="rId13"/>
    <p:sldId id="257" r:id="rId14"/>
    <p:sldId id="266" r:id="rId15"/>
    <p:sldId id="256" r:id="rId16"/>
    <p:sldId id="329" r:id="rId17"/>
    <p:sldId id="291" r:id="rId18"/>
    <p:sldId id="328" r:id="rId19"/>
    <p:sldId id="269" r:id="rId20"/>
    <p:sldId id="333" r:id="rId21"/>
    <p:sldId id="311" r:id="rId22"/>
    <p:sldId id="324" r:id="rId23"/>
    <p:sldId id="322" r:id="rId24"/>
    <p:sldId id="341" r:id="rId25"/>
    <p:sldId id="262" r:id="rId26"/>
    <p:sldId id="286" r:id="rId27"/>
    <p:sldId id="259" r:id="rId28"/>
    <p:sldId id="283" r:id="rId29"/>
    <p:sldId id="282" r:id="rId30"/>
    <p:sldId id="272" r:id="rId31"/>
    <p:sldId id="265" r:id="rId32"/>
    <p:sldId id="340" r:id="rId33"/>
    <p:sldId id="275" r:id="rId34"/>
    <p:sldId id="268" r:id="rId35"/>
    <p:sldId id="280" r:id="rId36"/>
    <p:sldId id="346" r:id="rId37"/>
    <p:sldId id="273" r:id="rId38"/>
    <p:sldId id="300" r:id="rId39"/>
    <p:sldId id="260" r:id="rId40"/>
    <p:sldId id="335" r:id="rId41"/>
    <p:sldId id="301" r:id="rId42"/>
    <p:sldId id="334" r:id="rId43"/>
    <p:sldId id="278" r:id="rId44"/>
    <p:sldId id="358" r:id="rId45"/>
    <p:sldId id="331" r:id="rId46"/>
    <p:sldId id="354" r:id="rId47"/>
    <p:sldId id="355" r:id="rId48"/>
    <p:sldId id="356" r:id="rId49"/>
    <p:sldId id="264" r:id="rId50"/>
    <p:sldId id="357" r:id="rId51"/>
    <p:sldId id="342" r:id="rId52"/>
    <p:sldId id="343" r:id="rId53"/>
    <p:sldId id="350" r:id="rId54"/>
    <p:sldId id="344" r:id="rId55"/>
  </p:sldIdLst>
  <p:sldSz cx="9144000" cy="6858000" type="overhead"/>
  <p:notesSz cx="7315200" cy="9601200"/>
  <p:custDataLst>
    <p:tags r:id="rId58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635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433">
          <p15:clr>
            <a:srgbClr val="A4A3A4"/>
          </p15:clr>
        </p15:guide>
        <p15:guide id="5" orient="horz" pos="4176">
          <p15:clr>
            <a:srgbClr val="A4A3A4"/>
          </p15:clr>
        </p15:guide>
        <p15:guide id="6" pos="2880">
          <p15:clr>
            <a:srgbClr val="A4A3A4"/>
          </p15:clr>
        </p15:guide>
        <p15:guide id="7" pos="4298">
          <p15:clr>
            <a:srgbClr val="A4A3A4"/>
          </p15:clr>
        </p15:guide>
        <p15:guide id="8" pos="1564">
          <p15:clr>
            <a:srgbClr val="A4A3A4"/>
          </p15:clr>
        </p15:guide>
        <p15:guide id="9" pos="5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accent1"/>
    </p:penClr>
    <p:extLst>
      <p:ext uri="{EC167BDD-8182-4AB7-AECC-EB403E3ABB37}">
        <p14:laserClr xmlns:p14="http://schemas.microsoft.com/office/powerpoint/2010/main">
          <a:srgbClr val="00FF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CC6600"/>
    <a:srgbClr val="CC99FF"/>
    <a:srgbClr val="FF9900"/>
    <a:srgbClr val="000066"/>
    <a:srgbClr val="DDDDDD"/>
    <a:srgbClr val="FF9933"/>
    <a:srgbClr val="000000"/>
    <a:srgbClr val="EAEAEA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343" autoAdjust="0"/>
    <p:restoredTop sz="94788" autoAdjust="0"/>
  </p:normalViewPr>
  <p:slideViewPr>
    <p:cSldViewPr snapToGrid="0" showGuides="1">
      <p:cViewPr varScale="1">
        <p:scale>
          <a:sx n="128" d="100"/>
          <a:sy n="128" d="100"/>
        </p:scale>
        <p:origin x="342" y="120"/>
      </p:cViewPr>
      <p:guideLst>
        <p:guide orient="horz" pos="2635"/>
        <p:guide orient="horz" pos="1008"/>
        <p:guide orient="horz"/>
        <p:guide orient="horz" pos="433"/>
        <p:guide orient="horz" pos="4176"/>
        <p:guide pos="2880"/>
        <p:guide pos="4298"/>
        <p:guide pos="1564"/>
        <p:guide pos="57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gs" Target="tags/tag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0.xml"/><Relationship Id="rId3" Type="http://schemas.openxmlformats.org/officeDocument/2006/relationships/slide" Target="slides/slide23.xml"/><Relationship Id="rId7" Type="http://schemas.openxmlformats.org/officeDocument/2006/relationships/slide" Target="slides/slide29.xml"/><Relationship Id="rId2" Type="http://schemas.openxmlformats.org/officeDocument/2006/relationships/slide" Target="slides/slide11.xml"/><Relationship Id="rId1" Type="http://schemas.openxmlformats.org/officeDocument/2006/relationships/slide" Target="slides/slide2.xml"/><Relationship Id="rId6" Type="http://schemas.openxmlformats.org/officeDocument/2006/relationships/slide" Target="slides/slide28.xml"/><Relationship Id="rId11" Type="http://schemas.openxmlformats.org/officeDocument/2006/relationships/slide" Target="slides/slide53.xml"/><Relationship Id="rId5" Type="http://schemas.openxmlformats.org/officeDocument/2006/relationships/slide" Target="slides/slide27.xml"/><Relationship Id="rId10" Type="http://schemas.openxmlformats.org/officeDocument/2006/relationships/slide" Target="slides/slide36.xml"/><Relationship Id="rId4" Type="http://schemas.openxmlformats.org/officeDocument/2006/relationships/slide" Target="slides/slide25.xml"/><Relationship Id="rId9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501014198782961"/>
          <c:y val="6.1403508771929821E-2"/>
          <c:w val="0.75963488843813387"/>
          <c:h val="0.65789473684210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chemeClr val="accent1"/>
            </a:solidFill>
            <a:ln w="818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BB-4D31-A6D5-9D7EBDC7E3B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chemeClr val="accent2"/>
            </a:solidFill>
            <a:ln w="818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BB-4D31-A6D5-9D7EBDC7E3B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chemeClr val="hlink"/>
            </a:solidFill>
            <a:ln w="8188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BB-4D31-A6D5-9D7EBDC7E3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9111424"/>
        <c:axId val="534677760"/>
      </c:barChart>
      <c:catAx>
        <c:axId val="57911142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89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X-axis Title</a:t>
                </a:r>
              </a:p>
            </c:rich>
          </c:tx>
          <c:layout>
            <c:manualLayout>
              <c:xMode val="edge"/>
              <c:yMode val="edge"/>
              <c:x val="0.4817444219066937"/>
              <c:y val="0.82602339181286555"/>
            </c:manualLayout>
          </c:layout>
          <c:overlay val="0"/>
          <c:spPr>
            <a:noFill/>
            <a:ln w="1637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5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46777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3467776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400"/>
                  <a:t>Y-axis Title (units)</a:t>
                </a:r>
              </a:p>
            </c:rich>
          </c:tx>
          <c:layout>
            <c:manualLayout>
              <c:xMode val="edge"/>
              <c:yMode val="edge"/>
              <c:x val="7.7281498217226241E-2"/>
              <c:y val="0.16081877579615894"/>
            </c:manualLayout>
          </c:layout>
          <c:overlay val="0"/>
          <c:spPr>
            <a:noFill/>
            <a:ln w="1637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45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79111424"/>
        <c:crosses val="autoZero"/>
        <c:crossBetween val="between"/>
        <c:majorUnit val="20"/>
      </c:valAx>
      <c:spPr>
        <a:noFill/>
        <a:ln w="254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100"/>
      <c:rotY val="20"/>
      <c:depthPercent val="100"/>
      <c:rAngAx val="0"/>
    </c:view3D>
    <c:floor>
      <c:thickness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thickness val="0"/>
      <c:spPr>
        <a:noFill/>
        <a:ln w="25400">
          <a:solidFill>
            <a:srgbClr val="000000"/>
          </a:solidFill>
          <a:prstDash val="solid"/>
        </a:ln>
      </c:spPr>
    </c:sideWall>
    <c:backWall>
      <c:thickness val="0"/>
      <c:spPr>
        <a:noFill/>
        <a:ln w="254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5253549695740363"/>
          <c:y val="1.9005847953216373E-2"/>
          <c:w val="0.64503042596348881"/>
          <c:h val="0.6023391812865497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spPr>
            <a:solidFill>
              <a:srgbClr val="00CC99"/>
            </a:solidFill>
            <a:ln w="32099">
              <a:solidFill>
                <a:srgbClr val="FF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1-44E3-BD00-4187ABE379D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West</c:v>
                </c:pt>
              </c:strCache>
            </c:strRef>
          </c:tx>
          <c:spPr>
            <a:solidFill>
              <a:srgbClr val="3333CC"/>
            </a:solidFill>
            <a:ln w="32099">
              <a:solidFill>
                <a:srgbClr val="0000FF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1-44E3-BD00-4187ABE379D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North</c:v>
                </c:pt>
              </c:strCache>
            </c:strRef>
          </c:tx>
          <c:spPr>
            <a:solidFill>
              <a:srgbClr val="CCCCFF"/>
            </a:solidFill>
            <a:ln w="32099">
              <a:solidFill>
                <a:srgbClr val="00FF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81-44E3-BD00-4187ABE37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29600"/>
        <c:axId val="534680064"/>
        <c:axId val="554669312"/>
      </c:bar3DChart>
      <c:catAx>
        <c:axId val="232960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51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X-axis Title</a:t>
                </a:r>
              </a:p>
            </c:rich>
          </c:tx>
          <c:layout>
            <c:manualLayout>
              <c:xMode val="edge"/>
              <c:yMode val="edge"/>
              <c:x val="0.44117647058823528"/>
              <c:y val="0.74853801169590639"/>
            </c:manualLayout>
          </c:layout>
          <c:overlay val="0"/>
          <c:spPr>
            <a:noFill/>
            <a:ln w="21399">
              <a:noFill/>
            </a:ln>
          </c:spPr>
        </c:title>
        <c:numFmt formatCode="General" sourceLinked="1"/>
        <c:majorTickMark val="out"/>
        <c:minorTickMark val="none"/>
        <c:tickLblPos val="low"/>
        <c:spPr>
          <a:ln w="3209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4680064"/>
        <c:crosses val="autoZero"/>
        <c:auto val="1"/>
        <c:lblAlgn val="ctr"/>
        <c:lblOffset val="100"/>
        <c:tickLblSkip val="1"/>
        <c:tickMarkSkip val="1"/>
        <c:noMultiLvlLbl val="1"/>
      </c:catAx>
      <c:valAx>
        <c:axId val="53468006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/>
                  <a:t>Y-axis Title</a:t>
                </a:r>
              </a:p>
            </c:rich>
          </c:tx>
          <c:layout>
            <c:manualLayout>
              <c:xMode val="edge"/>
              <c:yMode val="edge"/>
              <c:x val="0.20486815415821502"/>
              <c:y val="0.17690058479532164"/>
            </c:manualLayout>
          </c:layout>
          <c:overlay val="0"/>
          <c:spPr>
            <a:noFill/>
            <a:ln w="2139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209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2329600"/>
        <c:crosses val="autoZero"/>
        <c:crossBetween val="between"/>
      </c:valAx>
      <c:serAx>
        <c:axId val="554669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6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1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34680064"/>
        <c:crosses val="autoZero"/>
        <c:tickLblSkip val="1"/>
        <c:tickMarkSkip val="1"/>
      </c:serAx>
      <c:spPr>
        <a:noFill/>
        <a:ln w="21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96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0.23984</cdr:x>
      <cdr:y>0.2257</cdr:y>
    </cdr:from>
    <cdr:to>
      <cdr:x>0.3761</cdr:x>
      <cdr:y>0.52257</cdr:y>
    </cdr:to>
    <cdr:sp macro="" textlink="">
      <cdr:nvSpPr>
        <cdr:cNvPr id="3" name="TextBox 2"/>
        <cdr:cNvSpPr txBox="1"/>
      </cdr:nvSpPr>
      <cdr:spPr>
        <a:xfrm xmlns:a="http://schemas.openxmlformats.org/drawingml/2006/main" rot="16200000">
          <a:off x="973542" y="905099"/>
          <a:ext cx="974626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lIns="0" tIns="0" rIns="0" bIns="0" rtlCol="0">
          <a:spAutoFit/>
        </a:bodyPr>
        <a:lstStyle xmlns:a="http://schemas.openxmlformats.org/drawingml/2006/main"/>
        <a:p xmlns:a="http://schemas.openxmlformats.org/drawingml/2006/main">
          <a:r>
            <a:rPr lang="en-US" sz="1400" b="1" dirty="0"/>
            <a:t>East</a:t>
          </a:r>
        </a:p>
        <a:p xmlns:a="http://schemas.openxmlformats.org/drawingml/2006/main">
          <a:r>
            <a:rPr lang="en-US" sz="1400" b="1" dirty="0"/>
            <a:t>     West</a:t>
          </a:r>
        </a:p>
        <a:p xmlns:a="http://schemas.openxmlformats.org/drawingml/2006/main">
          <a:r>
            <a:rPr lang="en-US" sz="1400" b="1" dirty="0"/>
            <a:t>          North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3" rIns="96609" bIns="48303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3" rIns="96609" bIns="48303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3" rIns="96609" bIns="48303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09" tIns="48303" rIns="96609" bIns="48303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1"/>
            </a:lvl1pPr>
          </a:lstStyle>
          <a:p>
            <a:pPr>
              <a:defRPr/>
            </a:pPr>
            <a:fld id="{2E47E614-0E51-44D3-BDA0-03C218EE41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95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8" tIns="48214" rIns="96428" bIns="48214" numCol="1" anchor="t" anchorCtr="0" compatLnSpc="1">
            <a:prstTxWarp prst="textNoShape">
              <a:avLst/>
            </a:prstTxWarp>
          </a:bodyPr>
          <a:lstStyle>
            <a:lvl1pPr algn="l" defTabSz="965200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8" tIns="48214" rIns="96428" bIns="48214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17550"/>
            <a:ext cx="4781550" cy="3586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41838"/>
            <a:ext cx="5365750" cy="43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8" tIns="48214" rIns="96428" bIns="48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085263"/>
            <a:ext cx="3170238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8" tIns="48214" rIns="96428" bIns="48214" numCol="1" anchor="b" anchorCtr="0" compatLnSpc="1">
            <a:prstTxWarp prst="textNoShape">
              <a:avLst/>
            </a:prstTxWarp>
          </a:bodyPr>
          <a:lstStyle>
            <a:lvl1pPr algn="l" defTabSz="965200">
              <a:defRPr sz="13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085263"/>
            <a:ext cx="3170237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28" tIns="48214" rIns="96428" bIns="4821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 b="1"/>
            </a:lvl1pPr>
          </a:lstStyle>
          <a:p>
            <a:pPr>
              <a:defRPr/>
            </a:pPr>
            <a:fld id="{7D6DE45A-392F-414D-8F2B-609E621C8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06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520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52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52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52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965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440F0E36-67FB-459C-86CB-2FEF69424D2D}" type="slidenum">
              <a:rPr lang="en-US" sz="1300" smtClean="0"/>
              <a:pPr/>
              <a:t>49</a:t>
            </a:fld>
            <a:endParaRPr lang="en-US" sz="13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2D327-7762-4174-B5CE-FB61B8FFD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80583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BDB83-6C4C-4B59-A24B-A7E7257B8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4014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24538" y="236538"/>
            <a:ext cx="1635125" cy="2959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7575" y="236538"/>
            <a:ext cx="4754563" cy="2959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6483F-290C-44F1-B130-A96E93BF6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789501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925" y="236538"/>
            <a:ext cx="5773738" cy="5794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7575" y="1212850"/>
            <a:ext cx="2741613" cy="19827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3811588" y="1212850"/>
            <a:ext cx="2741612" cy="1982788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D3B52-C166-40EF-A065-E564C55E6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21567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CF684-B102-4007-B927-C7313C678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570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1A75F-68E5-4A92-9B59-DB323B440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8900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7575" y="1212850"/>
            <a:ext cx="2741613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1588" y="1212850"/>
            <a:ext cx="2741612" cy="198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6391ED-229E-447C-9E37-C171A34AF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9634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DA0C4-847C-48CF-B2F3-979C932BD8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5321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48A7A1-4D33-4CC2-B171-2A8B6D447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5268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5B11E-1FC2-4418-BEA6-D2011F0E4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507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3982B-459B-4FD1-A8F8-C24C5709B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2051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3AC72-FAE9-4D5F-A25F-A5C36488F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72276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85925" y="236538"/>
            <a:ext cx="57737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7575" y="1212850"/>
            <a:ext cx="5635625" cy="1982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75138" y="6613525"/>
            <a:ext cx="592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874055" y="6677106"/>
            <a:ext cx="3097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fld id="{10ABF294-122B-4E9B-98A8-1D8996EC0DD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4" name="Group 6"/>
          <p:cNvGrpSpPr>
            <a:grpSpLocks/>
          </p:cNvGrpSpPr>
          <p:nvPr/>
        </p:nvGrpSpPr>
        <p:grpSpPr bwMode="auto">
          <a:xfrm>
            <a:off x="0" y="0"/>
            <a:ext cx="547688" cy="823913"/>
            <a:chOff x="0" y="0"/>
            <a:chExt cx="403" cy="482"/>
          </a:xfrm>
        </p:grpSpPr>
        <p:grpSp>
          <p:nvGrpSpPr>
            <p:cNvPr id="2059" name="Group 7"/>
            <p:cNvGrpSpPr>
              <a:grpSpLocks/>
            </p:cNvGrpSpPr>
            <p:nvPr userDrawn="1"/>
          </p:nvGrpSpPr>
          <p:grpSpPr bwMode="auto">
            <a:xfrm>
              <a:off x="0" y="0"/>
              <a:ext cx="403" cy="482"/>
              <a:chOff x="0" y="-2"/>
              <a:chExt cx="403" cy="482"/>
            </a:xfrm>
          </p:grpSpPr>
          <p:sp>
            <p:nvSpPr>
              <p:cNvPr id="83976" name="Rectangle 8"/>
              <p:cNvSpPr>
                <a:spLocks noChangeArrowheads="1"/>
              </p:cNvSpPr>
              <p:nvPr userDrawn="1"/>
            </p:nvSpPr>
            <p:spPr bwMode="auto">
              <a:xfrm>
                <a:off x="201" y="-2"/>
                <a:ext cx="202" cy="48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000099"/>
                  </a:gs>
                </a:gsLst>
                <a:lin ang="0" scaled="1"/>
              </a:gra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3977" name="Rectangle 9"/>
              <p:cNvSpPr>
                <a:spLocks noChangeArrowheads="1"/>
              </p:cNvSpPr>
              <p:nvPr/>
            </p:nvSpPr>
            <p:spPr bwMode="auto">
              <a:xfrm>
                <a:off x="0" y="-2"/>
                <a:ext cx="202" cy="482"/>
              </a:xfrm>
              <a:prstGeom prst="rect">
                <a:avLst/>
              </a:prstGeom>
              <a:gradFill rotWithShape="0">
                <a:gsLst>
                  <a:gs pos="0">
                    <a:srgbClr val="000099"/>
                  </a:gs>
                  <a:gs pos="100000">
                    <a:srgbClr val="FF9900"/>
                  </a:gs>
                </a:gsLst>
                <a:lin ang="0" scaled="1"/>
              </a:grad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</p:grpSp>
        <p:pic>
          <p:nvPicPr>
            <p:cNvPr id="2060" name="Picture 10" descr="UILogoSM1c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68"/>
              <a:ext cx="223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11"/>
          <p:cNvGrpSpPr>
            <a:grpSpLocks/>
          </p:cNvGrpSpPr>
          <p:nvPr/>
        </p:nvGrpSpPr>
        <p:grpSpPr bwMode="auto">
          <a:xfrm>
            <a:off x="917575" y="827088"/>
            <a:ext cx="8218488" cy="53975"/>
            <a:chOff x="510" y="477"/>
            <a:chExt cx="5177" cy="34"/>
          </a:xfrm>
        </p:grpSpPr>
        <p:sp>
          <p:nvSpPr>
            <p:cNvPr id="83980" name="Rectangle 12"/>
            <p:cNvSpPr>
              <a:spLocks noChangeArrowheads="1"/>
            </p:cNvSpPr>
            <p:nvPr userDrawn="1"/>
          </p:nvSpPr>
          <p:spPr bwMode="auto">
            <a:xfrm>
              <a:off x="510" y="477"/>
              <a:ext cx="3455" cy="34"/>
            </a:xfrm>
            <a:prstGeom prst="rect">
              <a:avLst/>
            </a:prstGeom>
            <a:gradFill rotWithShape="0">
              <a:gsLst>
                <a:gs pos="0">
                  <a:srgbClr val="000099"/>
                </a:gs>
                <a:gs pos="100000">
                  <a:srgbClr val="FF9900"/>
                </a:gs>
              </a:gsLst>
              <a:lin ang="0" scaled="1"/>
            </a:gra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3981" name="Rectangle 13"/>
            <p:cNvSpPr>
              <a:spLocks noChangeArrowheads="1"/>
            </p:cNvSpPr>
            <p:nvPr userDrawn="1"/>
          </p:nvSpPr>
          <p:spPr bwMode="auto">
            <a:xfrm>
              <a:off x="3960" y="477"/>
              <a:ext cx="1727" cy="34"/>
            </a:xfrm>
            <a:prstGeom prst="rect">
              <a:avLst/>
            </a:prstGeom>
            <a:gradFill rotWithShape="0">
              <a:gsLst>
                <a:gs pos="0">
                  <a:srgbClr val="FF9900"/>
                </a:gs>
                <a:gs pos="100000">
                  <a:schemeClr val="bg1"/>
                </a:gs>
              </a:gsLst>
              <a:lin ang="0" scaled="1"/>
            </a:gradFill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3985" name="Text Box 17"/>
          <p:cNvSpPr txBox="1">
            <a:spLocks noChangeArrowheads="1"/>
          </p:cNvSpPr>
          <p:nvPr userDrawn="1"/>
        </p:nvSpPr>
        <p:spPr bwMode="auto">
          <a:xfrm>
            <a:off x="2127" y="6780793"/>
            <a:ext cx="601127" cy="76944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5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sz="500" dirty="0" smtClean="0">
                <a:solidFill>
                  <a:schemeClr val="bg1">
                    <a:lumMod val="65000"/>
                  </a:schemeClr>
                </a:solidFill>
              </a:rPr>
              <a:t>2022  </a:t>
            </a:r>
            <a:r>
              <a:rPr lang="en-US" sz="500" dirty="0">
                <a:solidFill>
                  <a:schemeClr val="bg1">
                    <a:lumMod val="65000"/>
                  </a:schemeClr>
                </a:solidFill>
              </a:rPr>
              <a:t>K. S. Suslick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Relationship Id="rId4" Type="http://schemas.openxmlformats.org/officeDocument/2006/relationships/chart" Target="../charts/char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png"/><Relationship Id="rId4" Type="http://schemas.openxmlformats.org/officeDocument/2006/relationships/oleObject" Target="../embeddings/oleObject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954530" y="135459"/>
            <a:ext cx="7263527" cy="4176849"/>
          </a:xfrm>
        </p:spPr>
        <p:txBody>
          <a:bodyPr anchor="t"/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4000" dirty="0"/>
              <a:t>The </a:t>
            </a:r>
            <a:r>
              <a:rPr lang="en-US" sz="4000" dirty="0" smtClean="0"/>
              <a:t> 43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 </a:t>
            </a:r>
            <a:r>
              <a:rPr lang="en-US" sz="4000" dirty="0" smtClean="0"/>
              <a:t>Annual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5400" dirty="0">
                <a:solidFill>
                  <a:srgbClr val="FF0000"/>
                </a:solidFill>
              </a:rPr>
              <a:t>Seminar on Seminars</a:t>
            </a:r>
            <a:br>
              <a:rPr lang="en-US" sz="5400" dirty="0">
                <a:solidFill>
                  <a:srgbClr val="FF0000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3600" dirty="0"/>
              <a:t>Professor Kenneth S. Suslick</a:t>
            </a:r>
            <a:br>
              <a:rPr lang="en-US" sz="36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2400" dirty="0">
                <a:solidFill>
                  <a:schemeClr val="tx1"/>
                </a:solidFill>
              </a:rPr>
              <a:t>School of Chemical Sciences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University of Illinois at Urbana-Champaign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700" dirty="0"/>
              <a:t/>
            </a:r>
            <a:br>
              <a:rPr lang="en-US" sz="700" dirty="0"/>
            </a:br>
            <a:r>
              <a:rPr lang="en-US" sz="2200" dirty="0">
                <a:solidFill>
                  <a:srgbClr val="FF0000"/>
                </a:solidFill>
              </a:rPr>
              <a:t>http://suslick.scs.illinois.edu/seminars.html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5437" y="4427938"/>
            <a:ext cx="5928546" cy="2164695"/>
          </a:xfrm>
        </p:spPr>
        <p:txBody>
          <a:bodyPr/>
          <a:lstStyle/>
          <a:p>
            <a:pPr marL="233363" indent="-23336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dirty="0"/>
              <a:t>Coping, Planning, &amp; Organizing</a:t>
            </a:r>
          </a:p>
          <a:p>
            <a:pPr marL="233363" indent="-23336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dirty="0"/>
              <a:t>Slide Format</a:t>
            </a:r>
          </a:p>
          <a:p>
            <a:pPr marL="233363" indent="-23336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dirty="0"/>
              <a:t>Slide Content</a:t>
            </a:r>
          </a:p>
          <a:p>
            <a:pPr marL="233363" indent="-23336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dirty="0"/>
              <a:t>The Presentation</a:t>
            </a:r>
          </a:p>
          <a:p>
            <a:pPr marL="233363" indent="-233363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Remote </a:t>
            </a:r>
            <a:r>
              <a:rPr lang="en-US" sz="2400" dirty="0" smtClean="0">
                <a:solidFill>
                  <a:schemeClr val="bg1">
                    <a:lumMod val="65000"/>
                  </a:schemeClr>
                </a:solidFill>
              </a:rPr>
              <a:t>Presentations (see url above)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3002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684463" y="244475"/>
            <a:ext cx="3746500" cy="579438"/>
          </a:xfrm>
        </p:spPr>
        <p:txBody>
          <a:bodyPr/>
          <a:lstStyle/>
          <a:p>
            <a:r>
              <a:rPr lang="en-US"/>
              <a:t>How Many Slides?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608" y="1187070"/>
            <a:ext cx="8267007" cy="4856714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600" dirty="0"/>
              <a:t>Depends on your slides!</a:t>
            </a:r>
            <a:br>
              <a:rPr lang="en-US" sz="2600" dirty="0"/>
            </a:br>
            <a:r>
              <a:rPr lang="en-US" sz="2600" dirty="0"/>
              <a:t>Use low content slides and lots of them.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600" dirty="0"/>
              <a:t>Present only ONE main idea per slide.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600" dirty="0"/>
              <a:t>Most people  ~2 min/slide,</a:t>
            </a:r>
            <a:br>
              <a:rPr lang="en-US" sz="2600" dirty="0"/>
            </a:br>
            <a:r>
              <a:rPr lang="en-US" sz="2600" dirty="0"/>
              <a:t>but can be &lt;1 min/slide for images.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600" dirty="0"/>
              <a:t>Be kind to old fogeys: eyesight declines after 40.</a:t>
            </a:r>
            <a:br>
              <a:rPr lang="en-US" sz="2600" dirty="0"/>
            </a:br>
            <a:r>
              <a:rPr lang="en-US" sz="2600" dirty="0"/>
              <a:t>Use big text, high contrast.</a:t>
            </a:r>
            <a:br>
              <a:rPr lang="en-US" sz="2600" dirty="0"/>
            </a:br>
            <a:r>
              <a:rPr lang="en-US" sz="2600" dirty="0"/>
              <a:t>Rapid changes in light intensity become painful.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3251200" y="244475"/>
            <a:ext cx="2643188" cy="579438"/>
          </a:xfrm>
        </p:spPr>
        <p:txBody>
          <a:bodyPr/>
          <a:lstStyle/>
          <a:p>
            <a:r>
              <a:rPr lang="en-US"/>
              <a:t>Slide Format</a:t>
            </a:r>
          </a:p>
        </p:txBody>
      </p:sp>
      <p:pic>
        <p:nvPicPr>
          <p:cNvPr id="17411" name="Picture 7" descr="oran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13" y="1136650"/>
            <a:ext cx="7011987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98371" y="243394"/>
            <a:ext cx="4305987" cy="584775"/>
          </a:xfrm>
        </p:spPr>
        <p:txBody>
          <a:bodyPr/>
          <a:lstStyle/>
          <a:p>
            <a:r>
              <a:rPr lang="en-US" dirty="0"/>
              <a:t>Slides and Keywords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794" y="1225550"/>
            <a:ext cx="8024954" cy="5270674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/>
              <a:t>Human beings: visual, not auditory, creatures:</a:t>
            </a:r>
            <a:br>
              <a:rPr lang="en-US" sz="2600" dirty="0"/>
            </a:br>
            <a:r>
              <a:rPr lang="en-US" sz="2600" dirty="0"/>
              <a:t>Slides are literally “visual aids”.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/>
              <a:t>You and your audience:  </a:t>
            </a:r>
            <a:br>
              <a:rPr lang="en-US" sz="2600" dirty="0"/>
            </a:br>
            <a:r>
              <a:rPr lang="en-US" sz="2600" dirty="0"/>
              <a:t>Complementary, but different, needs.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/>
              <a:t>Fewer words better: </a:t>
            </a:r>
            <a:br>
              <a:rPr lang="en-US" sz="2600" dirty="0"/>
            </a:br>
            <a:r>
              <a:rPr lang="en-US" sz="2600" dirty="0"/>
              <a:t>keywords, brief prompts, </a:t>
            </a:r>
            <a:r>
              <a:rPr lang="en-US" sz="2600" dirty="0">
                <a:solidFill>
                  <a:srgbClr val="FF0000"/>
                </a:solidFill>
              </a:rPr>
              <a:t>not</a:t>
            </a:r>
            <a:r>
              <a:rPr lang="en-US" sz="2600" dirty="0"/>
              <a:t> detailed verbiage.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Make it easy to read:  One idea per line.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Don’t break idea or phrase at end of the</a:t>
            </a:r>
            <a:br>
              <a:rPr lang="en-US" sz="2600" dirty="0"/>
            </a:br>
            <a:r>
              <a:rPr lang="en-US" sz="2600" dirty="0"/>
              <a:t>line.  </a:t>
            </a:r>
            <a:br>
              <a:rPr lang="en-US" sz="2600" dirty="0"/>
            </a:br>
            <a:r>
              <a:rPr lang="en-US" sz="2600" dirty="0"/>
              <a:t>(</a:t>
            </a:r>
            <a:r>
              <a:rPr lang="en-US" sz="2600" dirty="0">
                <a:solidFill>
                  <a:schemeClr val="accent2"/>
                </a:solidFill>
              </a:rPr>
              <a:t>Shift-Enter</a:t>
            </a:r>
            <a:r>
              <a:rPr lang="en-US" sz="2600" dirty="0"/>
              <a:t> for manual line breaks.)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46325" y="241300"/>
            <a:ext cx="4264025" cy="579438"/>
          </a:xfrm>
        </p:spPr>
        <p:txBody>
          <a:bodyPr/>
          <a:lstStyle/>
          <a:p>
            <a:r>
              <a:rPr lang="en-US"/>
              <a:t>Suslick’s Rule of Fist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44" y="1208088"/>
            <a:ext cx="8063426" cy="455175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tabLst>
                <a:tab pos="568325" algn="l"/>
              </a:tabLst>
              <a:defRPr/>
            </a:pPr>
            <a:r>
              <a:rPr lang="en-US" sz="2400" dirty="0"/>
              <a:t>When you are working on your talk:</a:t>
            </a:r>
            <a:br>
              <a:rPr lang="en-US" sz="2400" dirty="0"/>
            </a:br>
            <a:r>
              <a:rPr lang="en-US" sz="2400" i="1" dirty="0">
                <a:solidFill>
                  <a:srgbClr val="FF0000"/>
                </a:solidFill>
              </a:rPr>
              <a:t>You’ll always be too close to the computer monitor.</a:t>
            </a:r>
            <a:br>
              <a:rPr lang="en-US" sz="2400" i="1" dirty="0">
                <a:solidFill>
                  <a:srgbClr val="FF0000"/>
                </a:solidFill>
              </a:rPr>
            </a:br>
            <a:r>
              <a:rPr lang="en-US" sz="2400" dirty="0"/>
              <a:t>Strong tendency to over-stuff slides.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tabLst>
                <a:tab pos="568325" algn="l"/>
              </a:tabLst>
              <a:defRPr/>
            </a:pPr>
            <a:r>
              <a:rPr lang="en-US" sz="2600" dirty="0"/>
              <a:t>Get far enough away from the screen  so that,</a:t>
            </a:r>
            <a:br>
              <a:rPr lang="en-US" sz="2600" dirty="0"/>
            </a:br>
            <a:r>
              <a:rPr lang="en-US" sz="2600" dirty="0"/>
              <a:t>with your arm fully extended,</a:t>
            </a:r>
            <a:br>
              <a:rPr lang="en-US" sz="2600" dirty="0"/>
            </a:br>
            <a:r>
              <a:rPr lang="en-US" sz="2600" dirty="0">
                <a:solidFill>
                  <a:srgbClr val="FF0000"/>
                </a:solidFill>
              </a:rPr>
              <a:t>your fist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/>
              <a:t>blocks the whole slide.</a:t>
            </a:r>
          </a:p>
          <a:p>
            <a:pPr marL="0" indent="0"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None/>
              <a:tabLst>
                <a:tab pos="568325" algn="l"/>
              </a:tabLst>
              <a:defRPr/>
            </a:pPr>
            <a:r>
              <a:rPr lang="en-US" sz="2400" dirty="0"/>
              <a:t>    </a:t>
            </a:r>
            <a:r>
              <a:rPr lang="en-US" sz="2400" dirty="0" smtClean="0"/>
              <a:t>     </a:t>
            </a:r>
            <a:r>
              <a:rPr lang="en-US" dirty="0" smtClean="0"/>
              <a:t>*</a:t>
            </a:r>
            <a:r>
              <a:rPr lang="en-US" sz="2400" dirty="0"/>
              <a:t>or make the magnification small enough: &lt;33% 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tabLst>
                <a:tab pos="568325" algn="l"/>
              </a:tabLst>
              <a:defRPr/>
            </a:pPr>
            <a:r>
              <a:rPr lang="en-US" sz="2600" dirty="0"/>
              <a:t>A slide legible at that distance will be </a:t>
            </a:r>
            <a:br>
              <a:rPr lang="en-US" sz="2600" dirty="0"/>
            </a:br>
            <a:r>
              <a:rPr lang="en-US" sz="2600" dirty="0"/>
              <a:t>visible even at back of </a:t>
            </a:r>
            <a:r>
              <a:rPr lang="en-US" sz="2600" dirty="0" smtClean="0"/>
              <a:t>a big </a:t>
            </a:r>
            <a:r>
              <a:rPr lang="en-US" sz="2600" dirty="0"/>
              <a:t>hall.</a:t>
            </a:r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6578520" y="2536192"/>
            <a:ext cx="34496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 dirty="0"/>
              <a:t>*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utoUpdateAnimBg="0"/>
      <p:bldP spid="2867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965450" y="241300"/>
            <a:ext cx="3184525" cy="579438"/>
          </a:xfrm>
        </p:spPr>
        <p:txBody>
          <a:bodyPr/>
          <a:lstStyle/>
          <a:p>
            <a:r>
              <a:rPr lang="en-US"/>
              <a:t>General Format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619" y="1211263"/>
            <a:ext cx="8869736" cy="578825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/>
              <a:t>Landscape format is standard. </a:t>
            </a:r>
            <a:r>
              <a:rPr lang="en-US" sz="2600" dirty="0" smtClean="0"/>
              <a:t> Number slides.</a:t>
            </a:r>
            <a:endParaRPr lang="en-US" sz="2600" dirty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/>
              <a:t>Use page effectively: fill page, but </a:t>
            </a:r>
            <a:r>
              <a:rPr lang="en-US" sz="2600" dirty="0">
                <a:solidFill>
                  <a:schemeClr val="accent1"/>
                </a:solidFill>
              </a:rPr>
              <a:t>don’t overfill</a:t>
            </a:r>
            <a:r>
              <a:rPr lang="en-US" sz="2600" dirty="0"/>
              <a:t>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/>
              <a:t>Think about blank space: </a:t>
            </a:r>
            <a:br>
              <a:rPr lang="en-US" sz="2600" dirty="0"/>
            </a:br>
            <a:r>
              <a:rPr lang="en-US" sz="2600" dirty="0"/>
              <a:t>Spatial separation of ideas, topics, etc.</a:t>
            </a:r>
          </a:p>
          <a:p>
            <a:pPr>
              <a:lnSpc>
                <a:spcPts val="2200"/>
              </a:lnSpc>
              <a:spcBef>
                <a:spcPct val="35000"/>
              </a:spcBef>
              <a:spcAft>
                <a:spcPts val="0"/>
              </a:spcAft>
            </a:pPr>
            <a:r>
              <a:rPr lang="en-US" sz="2600" dirty="0"/>
              <a:t>The natural tendency is</a:t>
            </a:r>
            <a:r>
              <a:rPr lang="en-US" dirty="0"/>
              <a:t> </a:t>
            </a:r>
            <a:r>
              <a:rPr lang="en-US" sz="2400" dirty="0"/>
              <a:t>to cram things</a:t>
            </a:r>
            <a:r>
              <a:rPr lang="en-US" sz="1600" dirty="0"/>
              <a:t> </a:t>
            </a:r>
            <a:r>
              <a:rPr lang="en-US" sz="1800" dirty="0"/>
              <a:t>too close together </a:t>
            </a:r>
            <a:br>
              <a:rPr lang="en-US" sz="1800" dirty="0"/>
            </a:br>
            <a:r>
              <a:rPr lang="en-US" sz="1600" dirty="0"/>
              <a:t>so that they’ll fit in the space rather than to edit the text to the bare minimum needed;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400" dirty="0"/>
              <a:t>most people tend to be much too wordy and detailed in their slides, and they then go on and on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200" dirty="0"/>
              <a:t>and on and on,</a:t>
            </a:r>
            <a:r>
              <a:rPr lang="en-US" sz="1600" dirty="0"/>
              <a:t> </a:t>
            </a:r>
            <a:r>
              <a:rPr lang="en-US" sz="1200" dirty="0"/>
              <a:t>when what they really should do is just shut up!</a:t>
            </a:r>
            <a:r>
              <a:rPr lang="en-US" sz="1600" dirty="0"/>
              <a:t> </a:t>
            </a:r>
          </a:p>
          <a:p>
            <a:pPr>
              <a:spcBef>
                <a:spcPct val="35000"/>
              </a:spcBef>
              <a:spcAft>
                <a:spcPts val="0"/>
              </a:spcAft>
            </a:pPr>
            <a:r>
              <a:rPr lang="en-US" sz="2600" dirty="0"/>
              <a:t>Avoid going to the very bottom of the slide:</a:t>
            </a:r>
            <a:br>
              <a:rPr lang="en-US" sz="2600" dirty="0"/>
            </a:br>
            <a:r>
              <a:rPr lang="en-US" sz="2600" dirty="0"/>
              <a:t>  often not visible to audience.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400" dirty="0"/>
              <a:t>  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   </a:t>
            </a:r>
            <a:r>
              <a:rPr lang="en-US" sz="2000" dirty="0">
                <a:solidFill>
                  <a:srgbClr val="000099"/>
                </a:solidFill>
              </a:rPr>
              <a:t>Last few lines may not be seen!</a:t>
            </a:r>
            <a:br>
              <a:rPr lang="en-US" sz="2000" dirty="0">
                <a:solidFill>
                  <a:srgbClr val="000099"/>
                </a:solidFill>
              </a:rPr>
            </a:br>
            <a:r>
              <a:rPr lang="en-US" sz="2000" dirty="0">
                <a:solidFill>
                  <a:srgbClr val="000099"/>
                </a:solidFill>
              </a:rPr>
              <a:t>   Last few lines may not be seen!!</a:t>
            </a:r>
            <a:br>
              <a:rPr lang="en-US" sz="2000" dirty="0">
                <a:solidFill>
                  <a:srgbClr val="000099"/>
                </a:solidFill>
              </a:rPr>
            </a:br>
            <a:r>
              <a:rPr lang="en-US" sz="2000" dirty="0">
                <a:solidFill>
                  <a:srgbClr val="000099"/>
                </a:solidFill>
              </a:rPr>
              <a:t>   Last few lines may not be seen!!!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Grp="1" noChangeArrowheads="1"/>
          </p:cNvSpPr>
          <p:nvPr>
            <p:ph type="title"/>
          </p:nvPr>
        </p:nvSpPr>
        <p:spPr>
          <a:xfrm>
            <a:off x="1002258" y="177868"/>
            <a:ext cx="7241085" cy="683264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dirty="0"/>
              <a:t>Font Format:  Titles 32 pt. Arial Bold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507541" y="1192077"/>
            <a:ext cx="8723542" cy="4967514"/>
          </a:xfrm>
          <a:noFill/>
        </p:spPr>
        <p:txBody>
          <a:bodyPr lIns="0" rIns="0"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latin typeface="Times New Roman" pitchFamily="18" charset="0"/>
              </a:rPr>
              <a:t>Avoid serif fonts:</a:t>
            </a:r>
            <a:r>
              <a:rPr lang="en-US" dirty="0"/>
              <a:t> </a:t>
            </a:r>
            <a:r>
              <a:rPr lang="en-US" sz="2400" dirty="0">
                <a:latin typeface="Times" pitchFamily="18" charset="0"/>
              </a:rPr>
              <a:t>don’t use </a:t>
            </a:r>
            <a:r>
              <a:rPr lang="en-US" sz="2400" dirty="0">
                <a:latin typeface="Cambria" panose="02040503050406030204" pitchFamily="18" charset="0"/>
              </a:rPr>
              <a:t>Cambria</a:t>
            </a:r>
            <a:r>
              <a:rPr lang="en-US" sz="2400" dirty="0"/>
              <a:t>,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Times New Rom</a:t>
            </a:r>
            <a:r>
              <a:rPr lang="en-US" sz="2400" dirty="0">
                <a:latin typeface="Times New Roman" pitchFamily="18" charset="0"/>
              </a:rPr>
              <a:t>an</a:t>
            </a:r>
            <a:r>
              <a:rPr lang="en-US" sz="2400" dirty="0"/>
              <a:t>, …</a:t>
            </a:r>
            <a:br>
              <a:rPr lang="en-US" sz="2400" dirty="0"/>
            </a:br>
            <a:r>
              <a:rPr lang="en-US" dirty="0"/>
              <a:t>Use </a:t>
            </a:r>
            <a:r>
              <a:rPr lang="en-US" u="sng" dirty="0"/>
              <a:t>sans serif</a:t>
            </a:r>
            <a:r>
              <a:rPr lang="en-US" dirty="0"/>
              <a:t> fonts: Arial, </a:t>
            </a:r>
            <a:r>
              <a:rPr lang="en-US" dirty="0">
                <a:latin typeface="Calibri" panose="020F0502020204030204" pitchFamily="34" charset="0"/>
              </a:rPr>
              <a:t>Calibri</a:t>
            </a:r>
            <a:r>
              <a:rPr lang="en-US" dirty="0"/>
              <a:t>, </a:t>
            </a:r>
            <a:r>
              <a:rPr lang="en-US" dirty="0">
                <a:latin typeface="Tahoma" pitchFamily="34" charset="0"/>
              </a:rPr>
              <a:t>Tahoma</a:t>
            </a:r>
            <a:r>
              <a:rPr lang="en-US" dirty="0"/>
              <a:t>…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/>
              <a:t>Major Divisions:  Arial, 28 pt. bold  </a:t>
            </a:r>
            <a:r>
              <a:rPr lang="en-US" sz="2600" dirty="0"/>
              <a:t>or  26 pt. bold.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Minor Divisions:  Arial 24 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or Calibri 22 pt.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200" dirty="0">
                <a:latin typeface="Calibri" panose="020F0502020204030204" pitchFamily="34" charset="0"/>
                <a:cs typeface="Calibri" panose="020F0502020204030204" pitchFamily="34" charset="0"/>
              </a:rPr>
              <a:t>bold.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dirty="0"/>
              <a:t>Avoid text below 20 pt., generally, </a:t>
            </a:r>
            <a:r>
              <a:rPr lang="en-US" sz="2000" b="0" dirty="0"/>
              <a:t>especially un-bolded.   </a:t>
            </a:r>
            <a:r>
              <a:rPr lang="en-US" sz="1600" b="0" dirty="0"/>
              <a:t>e.g., 16 pt.</a:t>
            </a:r>
            <a:endParaRPr lang="en-US" sz="1600" dirty="0"/>
          </a:p>
          <a:p>
            <a:pPr>
              <a:lnSpc>
                <a:spcPct val="110000"/>
              </a:lnSpc>
              <a:spcBef>
                <a:spcPct val="25000"/>
              </a:spcBef>
              <a:spcAft>
                <a:spcPts val="1200"/>
              </a:spcAft>
            </a:pPr>
            <a:r>
              <a:rPr lang="en-US" sz="2600" dirty="0"/>
              <a:t>CAPS ARE HARD TO READ FAST:</a:t>
            </a:r>
            <a:r>
              <a:rPr lang="en-US" dirty="0"/>
              <a:t> </a:t>
            </a:r>
            <a:r>
              <a:rPr lang="en-US" sz="2600" dirty="0"/>
              <a:t> avoid them.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dirty="0">
                <a:latin typeface="Arial Black" pitchFamily="34" charset="0"/>
              </a:rPr>
              <a:t>Don’t</a:t>
            </a:r>
            <a:r>
              <a:rPr lang="en-US" dirty="0"/>
              <a:t> </a:t>
            </a:r>
            <a:r>
              <a:rPr lang="en-US" dirty="0">
                <a:latin typeface="Times" pitchFamily="18" charset="0"/>
              </a:rPr>
              <a:t>change</a:t>
            </a:r>
            <a:r>
              <a:rPr lang="en-US" dirty="0"/>
              <a:t> </a:t>
            </a:r>
            <a:r>
              <a:rPr lang="en-US" b="0" dirty="0">
                <a:latin typeface="Arial Narrow" pitchFamily="34" charset="0"/>
              </a:rPr>
              <a:t>fonts</a:t>
            </a:r>
            <a:r>
              <a:rPr lang="en-US" dirty="0"/>
              <a:t> </a:t>
            </a:r>
            <a:r>
              <a:rPr lang="en-US" i="1" dirty="0">
                <a:latin typeface="Albertus Extra Bold" pitchFamily="34" charset="0"/>
              </a:rPr>
              <a:t>often</a:t>
            </a:r>
            <a:r>
              <a:rPr lang="en-US" dirty="0">
                <a:latin typeface="Apple Chancery" pitchFamily="66" charset="0"/>
              </a:rPr>
              <a:t>:  </a:t>
            </a:r>
            <a:r>
              <a:rPr lang="en-US" dirty="0">
                <a:latin typeface="Impact" pitchFamily="34" charset="0"/>
              </a:rPr>
              <a:t>it’s</a:t>
            </a:r>
            <a:r>
              <a:rPr lang="en-US" dirty="0">
                <a:latin typeface="Apple Chancery" pitchFamily="66" charset="0"/>
              </a:rPr>
              <a:t>  </a:t>
            </a:r>
            <a:r>
              <a:rPr lang="en-US" sz="3200" dirty="0">
                <a:latin typeface="Jokerman" panose="04090605060D06020702" pitchFamily="82" charset="0"/>
              </a:rPr>
              <a:t>distracting</a:t>
            </a:r>
            <a:r>
              <a:rPr lang="en-US" dirty="0">
                <a:latin typeface="Antique Olive CompactPS" pitchFamily="34" charset="0"/>
              </a:rPr>
              <a:t>!</a:t>
            </a:r>
          </a:p>
          <a:p>
            <a:pPr>
              <a:lnSpc>
                <a:spcPct val="110000"/>
              </a:lnSpc>
              <a:spcBef>
                <a:spcPct val="25000"/>
              </a:spcBef>
              <a:spcAft>
                <a:spcPct val="50000"/>
              </a:spcAft>
              <a:buSzPct val="70000"/>
            </a:pPr>
            <a:r>
              <a:rPr lang="en-US" sz="4000" dirty="0">
                <a:solidFill>
                  <a:schemeClr val="accent1"/>
                </a:solidFill>
                <a:latin typeface="Monotype Corsiva" pitchFamily="66" charset="0"/>
              </a:rPr>
              <a:t>DON’T</a:t>
            </a:r>
            <a:r>
              <a:rPr lang="en-US" sz="4000" dirty="0">
                <a:latin typeface="Monotype Corsiva" pitchFamily="66" charset="0"/>
              </a:rPr>
              <a:t>  get  </a:t>
            </a:r>
            <a:r>
              <a:rPr lang="en-US" sz="4000" dirty="0">
                <a:solidFill>
                  <a:srgbClr val="7030A0"/>
                </a:solidFill>
                <a:latin typeface="Comic Sans MS" panose="030F0702030302020204" pitchFamily="66" charset="0"/>
              </a:rPr>
              <a:t>cute</a:t>
            </a:r>
            <a:r>
              <a:rPr lang="en-US" sz="4000" dirty="0"/>
              <a:t>.</a:t>
            </a: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0" y="242888"/>
            <a:ext cx="4740275" cy="579437"/>
          </a:xfrm>
        </p:spPr>
        <p:txBody>
          <a:bodyPr/>
          <a:lstStyle/>
          <a:p>
            <a:r>
              <a:rPr lang="en-US"/>
              <a:t>Line, Paragraph Format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055" y="1211263"/>
            <a:ext cx="7622279" cy="3662541"/>
          </a:xfrm>
          <a:noFill/>
        </p:spPr>
        <p:txBody>
          <a:bodyPr lIns="0" rIns="0"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Leave extra line spacing between divisions.</a:t>
            </a:r>
            <a:br>
              <a:rPr lang="en-US" sz="2600" dirty="0"/>
            </a:br>
            <a:r>
              <a:rPr lang="en-US" sz="2600" dirty="0"/>
              <a:t>I like 1.1 line spacing with 0.5 after paragraph.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>
                <a:solidFill>
                  <a:schemeClr val="accent1"/>
                </a:solidFill>
              </a:rPr>
              <a:t>Spell-Check</a:t>
            </a:r>
            <a:r>
              <a:rPr lang="en-US" sz="1000" dirty="0">
                <a:solidFill>
                  <a:schemeClr val="accent1"/>
                </a:solidFill>
              </a:rPr>
              <a:t> </a:t>
            </a:r>
            <a:r>
              <a:rPr lang="en-US" sz="2600" dirty="0">
                <a:solidFill>
                  <a:srgbClr val="FF0000"/>
                </a:solidFill>
              </a:rPr>
              <a:t>!!</a:t>
            </a:r>
            <a:r>
              <a:rPr lang="en-US" sz="2600" dirty="0"/>
              <a:t>   Shortcut: F7.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Be consistent with punctuation at line ends.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endParaRPr lang="en-US" sz="1200" dirty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buFont typeface="Wingdings" pitchFamily="2" charset="2"/>
              <a:buNone/>
            </a:pPr>
            <a:r>
              <a:rPr lang="en-US" dirty="0"/>
              <a:t>  </a:t>
            </a:r>
            <a:r>
              <a:rPr lang="en-US" sz="2600" dirty="0"/>
              <a:t> </a:t>
            </a:r>
            <a:r>
              <a:rPr lang="en-US" sz="1600" dirty="0"/>
              <a:t> </a:t>
            </a:r>
            <a:r>
              <a:rPr lang="en-US" sz="2600" dirty="0"/>
              <a:t>Hanging indents are generally more readable</a:t>
            </a:r>
            <a:br>
              <a:rPr lang="en-US" sz="2600" dirty="0"/>
            </a:br>
            <a:r>
              <a:rPr lang="en-US" sz="2600" dirty="0"/>
              <a:t>    than 1</a:t>
            </a:r>
            <a:r>
              <a:rPr lang="en-US" sz="2600" baseline="30000" dirty="0"/>
              <a:t>st</a:t>
            </a:r>
            <a:r>
              <a:rPr lang="en-US" sz="2600" dirty="0"/>
              <a:t> line indentations.</a:t>
            </a:r>
          </a:p>
        </p:txBody>
      </p:sp>
      <p:sp>
        <p:nvSpPr>
          <p:cNvPr id="129028" name="Rectangle 4"/>
          <p:cNvSpPr>
            <a:spLocks noChangeArrowheads="1"/>
          </p:cNvSpPr>
          <p:nvPr/>
        </p:nvSpPr>
        <p:spPr bwMode="auto">
          <a:xfrm>
            <a:off x="777643" y="5071243"/>
            <a:ext cx="6400791" cy="93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rIns="0">
            <a:spAutoFit/>
          </a:bodyPr>
          <a:lstStyle/>
          <a:p>
            <a:pPr indent="463550" algn="l">
              <a:lnSpc>
                <a:spcPct val="110000"/>
              </a:lnSpc>
              <a:spcAft>
                <a:spcPct val="5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2600" b="1" dirty="0"/>
              <a:t>1</a:t>
            </a:r>
            <a:r>
              <a:rPr lang="en-US" sz="2600" b="1" baseline="30000" dirty="0"/>
              <a:t>st</a:t>
            </a:r>
            <a:r>
              <a:rPr lang="en-US" sz="2600" b="1" dirty="0"/>
              <a:t> line indentations are less readable</a:t>
            </a:r>
            <a:br>
              <a:rPr lang="en-US" sz="2600" b="1" dirty="0"/>
            </a:br>
            <a:r>
              <a:rPr lang="en-US" sz="2600" b="1" dirty="0"/>
              <a:t> than hanging indents.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9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27" grpId="0" build="p" autoUpdateAnimBg="0"/>
      <p:bldP spid="129028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title"/>
          </p:nvPr>
        </p:nvSpPr>
        <p:spPr>
          <a:xfrm>
            <a:off x="1228725" y="244475"/>
            <a:ext cx="6677025" cy="579438"/>
          </a:xfrm>
        </p:spPr>
        <p:txBody>
          <a:bodyPr/>
          <a:lstStyle/>
          <a:p>
            <a:r>
              <a:rPr lang="en-US"/>
              <a:t>Kill Bill, part 1: Microsoft Defaults</a:t>
            </a:r>
          </a:p>
        </p:txBody>
      </p:sp>
      <p:sp>
        <p:nvSpPr>
          <p:cNvPr id="23555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40185" y="1206955"/>
            <a:ext cx="7710765" cy="49244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600" dirty="0"/>
              <a:t>Microsoft assumes that all users are morons.</a:t>
            </a:r>
          </a:p>
        </p:txBody>
      </p:sp>
      <p:sp>
        <p:nvSpPr>
          <p:cNvPr id="79879" name="Rectangle 7"/>
          <p:cNvSpPr>
            <a:spLocks noChangeArrowheads="1"/>
          </p:cNvSpPr>
          <p:nvPr/>
        </p:nvSpPr>
        <p:spPr bwMode="auto">
          <a:xfrm>
            <a:off x="441773" y="1820638"/>
            <a:ext cx="8702228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 b="1" dirty="0"/>
              <a:t>If you are not a moron, then change defaults.</a:t>
            </a:r>
          </a:p>
          <a:p>
            <a:pPr marL="742950" lvl="1" indent="-285750" algn="l">
              <a:lnSpc>
                <a:spcPct val="80000"/>
              </a:lnSpc>
              <a:spcBef>
                <a:spcPct val="50000"/>
              </a:spcBef>
            </a:pPr>
            <a:r>
              <a:rPr lang="en-US" sz="2200" b="1" dirty="0"/>
              <a:t>Show status bar, ruler, guides, file endings….</a:t>
            </a:r>
          </a:p>
          <a:p>
            <a:pPr marL="742950" indent="-285750" algn="l">
              <a:lnSpc>
                <a:spcPct val="80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200" b="1" dirty="0"/>
              <a:t>For text, </a:t>
            </a:r>
            <a:r>
              <a:rPr lang="en-US" sz="2200" b="1" dirty="0">
                <a:solidFill>
                  <a:schemeClr val="accent1"/>
                </a:solidFill>
              </a:rPr>
              <a:t>turn off  </a:t>
            </a:r>
            <a:r>
              <a:rPr lang="en-US" sz="2200" b="1" dirty="0" err="1"/>
              <a:t>WordWrap</a:t>
            </a:r>
            <a:r>
              <a:rPr lang="en-US" sz="2200" b="1" dirty="0"/>
              <a:t>,  and </a:t>
            </a:r>
            <a:r>
              <a:rPr lang="en-US" sz="2200" b="1" dirty="0">
                <a:solidFill>
                  <a:schemeClr val="accent1"/>
                </a:solidFill>
              </a:rPr>
              <a:t>turn on</a:t>
            </a:r>
            <a:r>
              <a:rPr lang="en-US" sz="2200" b="1" dirty="0"/>
              <a:t>  </a:t>
            </a:r>
            <a:r>
              <a:rPr lang="en-US" sz="2200" b="1" dirty="0" err="1"/>
              <a:t>Autofit</a:t>
            </a:r>
            <a:r>
              <a:rPr lang="en-US" sz="2200" b="1" dirty="0"/>
              <a:t>! </a:t>
            </a:r>
          </a:p>
          <a:p>
            <a:pPr marL="742950" lvl="1" indent="-285750" algn="l">
              <a:lnSpc>
                <a:spcPct val="80000"/>
              </a:lnSpc>
              <a:spcBef>
                <a:spcPct val="50000"/>
              </a:spcBef>
            </a:pPr>
            <a:r>
              <a:rPr lang="en-US" sz="2200" b="1" dirty="0"/>
              <a:t>But for objects w/o text, </a:t>
            </a:r>
            <a:r>
              <a:rPr lang="en-US" sz="2200" b="1" dirty="0">
                <a:solidFill>
                  <a:schemeClr val="accent1"/>
                </a:solidFill>
              </a:rPr>
              <a:t>turn off resizing.</a:t>
            </a:r>
          </a:p>
          <a:p>
            <a:pPr marL="742950" lvl="1" indent="-285750" algn="l">
              <a:lnSpc>
                <a:spcPct val="80000"/>
              </a:lnSpc>
              <a:spcBef>
                <a:spcPct val="50000"/>
              </a:spcBef>
            </a:pPr>
            <a:r>
              <a:rPr lang="en-US" altLang="ko-KR" sz="2200" b="1" dirty="0">
                <a:ea typeface="굴림" charset="-127"/>
              </a:rPr>
              <a:t>Save your preferred defaults as  blank.potx</a:t>
            </a:r>
            <a:r>
              <a:rPr lang="en-US" altLang="ko-KR" sz="1600" dirty="0">
                <a:ea typeface="굴림" charset="-127"/>
              </a:rPr>
              <a:t> </a:t>
            </a:r>
            <a:br>
              <a:rPr lang="en-US" altLang="ko-KR" sz="1600" dirty="0">
                <a:ea typeface="굴림" charset="-127"/>
              </a:rPr>
            </a:br>
            <a:r>
              <a:rPr lang="en-US" altLang="ko-KR" sz="2000" dirty="0">
                <a:ea typeface="굴림" charset="-127"/>
              </a:rPr>
              <a:t>Template defaults at </a:t>
            </a:r>
            <a:r>
              <a:rPr lang="en-US" sz="2000" dirty="0"/>
              <a:t>http://suslick.scs.illinois.edu/seminars.html</a:t>
            </a:r>
            <a:endParaRPr lang="en-US" b="1" dirty="0"/>
          </a:p>
          <a:p>
            <a:pPr marL="342900" indent="-342900" algn="l"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 b="1" dirty="0"/>
              <a:t>Avoid </a:t>
            </a:r>
            <a:r>
              <a:rPr lang="en-US" sz="2600" b="1" dirty="0">
                <a:solidFill>
                  <a:schemeClr val="accent1"/>
                </a:solidFill>
              </a:rPr>
              <a:t>all</a:t>
            </a:r>
            <a:r>
              <a:rPr lang="en-US" sz="2600" b="1" dirty="0"/>
              <a:t> Microsoft Design Templates!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   Keep logos simple and relevant.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98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9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98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244475"/>
            <a:ext cx="6611938" cy="579438"/>
          </a:xfrm>
        </p:spPr>
        <p:txBody>
          <a:bodyPr/>
          <a:lstStyle/>
          <a:p>
            <a:r>
              <a:rPr lang="en-US"/>
              <a:t>Kill Bill, part 2:  Graphics Overkill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352" y="1174750"/>
            <a:ext cx="9098966" cy="350557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©"/>
            </a:pPr>
            <a:r>
              <a:rPr lang="en-US" sz="2600" dirty="0"/>
              <a:t> Don’t distract your audience from your content.</a:t>
            </a:r>
          </a:p>
          <a:p>
            <a:pPr lvl="1">
              <a:spcBef>
                <a:spcPct val="0"/>
              </a:spcBef>
              <a:spcAft>
                <a:spcPts val="1200"/>
              </a:spcAft>
              <a:buClr>
                <a:srgbClr val="00B050"/>
              </a:buClr>
              <a:buFont typeface="Wingdings" panose="05000000000000000000" pitchFamily="2" charset="2"/>
              <a:buChar char=""/>
            </a:pPr>
            <a:r>
              <a:rPr lang="en-US" sz="2600" dirty="0"/>
              <a:t>  e.g., only use solid, simple bullets.  Never “ </a:t>
            </a:r>
            <a:r>
              <a:rPr lang="en-US" sz="2600" dirty="0">
                <a:cs typeface="Arial" charset="0"/>
              </a:rPr>
              <a:t>– ” !!</a:t>
            </a:r>
          </a:p>
          <a:p>
            <a:pPr marL="974725" lvl="2" indent="0"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Clr>
                <a:srgbClr val="9966FF"/>
              </a:buClr>
            </a:pPr>
            <a:r>
              <a:rPr lang="en-US" sz="2600" dirty="0"/>
              <a:t>Bullets on major level only!  Indents are enough.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600" dirty="0"/>
              <a:t> Avoid ‘clip-art’, especially the stupid Microsoft stuff.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Clr>
                <a:srgbClr val="0000CC"/>
              </a:buClr>
              <a:buFont typeface="Wingdings" pitchFamily="2" charset="2"/>
              <a:buChar char="M"/>
            </a:pPr>
            <a:r>
              <a:rPr lang="en-US" dirty="0"/>
              <a:t> </a:t>
            </a:r>
            <a:r>
              <a:rPr lang="en-US" sz="3600" dirty="0">
                <a:solidFill>
                  <a:schemeClr val="accent1"/>
                </a:solidFill>
                <a:latin typeface="Monotype Corsiva" pitchFamily="66" charset="0"/>
              </a:rPr>
              <a:t>DON’T</a:t>
            </a:r>
            <a:r>
              <a:rPr lang="en-US" sz="3600" dirty="0">
                <a:latin typeface="Monotype Corsiva" pitchFamily="66" charset="0"/>
              </a:rPr>
              <a:t>  get  </a:t>
            </a:r>
            <a:r>
              <a:rPr lang="en-US" sz="3600" dirty="0">
                <a:solidFill>
                  <a:srgbClr val="7030A0"/>
                </a:solidFill>
                <a:latin typeface="Comic Sans MS" panose="030F0702030302020204" pitchFamily="66" charset="0"/>
              </a:rPr>
              <a:t>cute</a:t>
            </a:r>
            <a:r>
              <a:rPr lang="en-US" sz="3600" dirty="0">
                <a:latin typeface="Monotype Corsiva" pitchFamily="66" charset="0"/>
              </a:rPr>
              <a:t>.</a:t>
            </a:r>
            <a:endParaRPr lang="en-US" sz="3200" dirty="0">
              <a:solidFill>
                <a:schemeClr val="accent1"/>
              </a:solidFill>
            </a:endParaRPr>
          </a:p>
        </p:txBody>
      </p:sp>
      <p:pic>
        <p:nvPicPr>
          <p:cNvPr id="126980" name="Picture 4" descr="PE07677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336" y="3762509"/>
            <a:ext cx="2956027" cy="296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6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6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6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79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8" name="Rectangle 1034"/>
          <p:cNvSpPr>
            <a:spLocks noChangeArrowheads="1"/>
          </p:cNvSpPr>
          <p:nvPr/>
        </p:nvSpPr>
        <p:spPr bwMode="auto">
          <a:xfrm>
            <a:off x="1100583" y="4491644"/>
            <a:ext cx="7586662" cy="46355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75979" y="1188787"/>
            <a:ext cx="8392041" cy="473975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  <a:defRPr/>
            </a:pPr>
            <a:r>
              <a:rPr lang="en-US" sz="2600" dirty="0"/>
              <a:t>Use of </a:t>
            </a:r>
            <a:r>
              <a:rPr lang="en-US" dirty="0">
                <a:solidFill>
                  <a:srgbClr val="00B050"/>
                </a:solidFill>
              </a:rPr>
              <a:t>color</a:t>
            </a:r>
            <a:r>
              <a:rPr lang="en-US" dirty="0"/>
              <a:t> </a:t>
            </a:r>
            <a:r>
              <a:rPr lang="en-US" sz="2600" dirty="0"/>
              <a:t>is very desirable for graphs, etc.</a:t>
            </a:r>
            <a:r>
              <a:rPr lang="en-US" sz="2600" dirty="0">
                <a:solidFill>
                  <a:srgbClr val="CC99FF"/>
                </a:solidFill>
              </a:rPr>
              <a:t> </a:t>
            </a:r>
            <a:br>
              <a:rPr lang="en-US" sz="2600" dirty="0">
                <a:solidFill>
                  <a:srgbClr val="CC99FF"/>
                </a:solidFill>
              </a:rPr>
            </a:br>
            <a:r>
              <a:rPr lang="en-US" sz="2600" dirty="0">
                <a:solidFill>
                  <a:srgbClr val="CC99FF"/>
                </a:solidFill>
              </a:rPr>
              <a:t>Design artists are partial to pastels:  </a:t>
            </a:r>
            <a:r>
              <a:rPr lang="en-US" sz="2600" dirty="0"/>
              <a:t>I’m not.</a:t>
            </a:r>
            <a:r>
              <a:rPr lang="en-US" sz="2600" dirty="0">
                <a:solidFill>
                  <a:srgbClr val="7030A0"/>
                </a:solidFill>
              </a:rPr>
              <a:t/>
            </a:r>
            <a:br>
              <a:rPr lang="en-US" sz="2600" dirty="0">
                <a:solidFill>
                  <a:srgbClr val="7030A0"/>
                </a:solidFill>
              </a:rPr>
            </a:br>
            <a:r>
              <a:rPr lang="en-US" sz="2600" dirty="0"/>
              <a:t>Use </a:t>
            </a:r>
            <a:r>
              <a:rPr lang="en-US" sz="2600" dirty="0">
                <a:solidFill>
                  <a:srgbClr val="FF0000"/>
                </a:solidFill>
              </a:rPr>
              <a:t>vivid</a:t>
            </a:r>
            <a:r>
              <a:rPr lang="en-US" sz="2600" dirty="0"/>
              <a:t>, </a:t>
            </a:r>
            <a:r>
              <a:rPr lang="en-US" sz="2600" dirty="0">
                <a:solidFill>
                  <a:schemeClr val="tx2"/>
                </a:solidFill>
              </a:rPr>
              <a:t>readable</a:t>
            </a:r>
            <a:r>
              <a:rPr lang="en-US" sz="2600" dirty="0"/>
              <a:t> colors with limited shades.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  <a:defRPr/>
            </a:pPr>
            <a:r>
              <a:rPr lang="en-US" sz="2600" dirty="0"/>
              <a:t>Use text color </a:t>
            </a:r>
            <a:r>
              <a:rPr lang="en-US" sz="2600" i="1" dirty="0"/>
              <a:t>judiciously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FF0000"/>
                </a:solidFill>
              </a:rPr>
              <a:t>for emphasis</a:t>
            </a:r>
            <a:r>
              <a:rPr lang="en-US" sz="2600" dirty="0"/>
              <a:t>!</a:t>
            </a:r>
            <a:endParaRPr lang="en-US" sz="2600" dirty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  <a:defRPr/>
            </a:pPr>
            <a:r>
              <a:rPr lang="en-US" sz="2600" dirty="0"/>
              <a:t>Avoid </a:t>
            </a:r>
            <a:r>
              <a:rPr lang="en-US" sz="2600" dirty="0">
                <a:solidFill>
                  <a:srgbClr val="CC6600"/>
                </a:solidFill>
              </a:rPr>
              <a:t>over</a:t>
            </a:r>
            <a:r>
              <a:rPr lang="en-US" sz="2600" dirty="0">
                <a:solidFill>
                  <a:schemeClr val="tx2"/>
                </a:solidFill>
              </a:rPr>
              <a:t>using</a:t>
            </a:r>
            <a:r>
              <a:rPr lang="en-US" sz="2600" dirty="0"/>
              <a:t> </a:t>
            </a:r>
            <a:r>
              <a:rPr lang="en-US" sz="2600" dirty="0">
                <a:solidFill>
                  <a:srgbClr val="33CC33"/>
                </a:solidFill>
              </a:rPr>
              <a:t>color</a:t>
            </a:r>
            <a:r>
              <a:rPr lang="en-US" sz="2600" dirty="0"/>
              <a:t> for  </a:t>
            </a:r>
            <a:r>
              <a:rPr lang="en-US" sz="2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MOST</a:t>
            </a:r>
            <a:r>
              <a:rPr lang="en-US" sz="2600" dirty="0"/>
              <a:t>  text.</a:t>
            </a:r>
            <a:br>
              <a:rPr lang="en-US" sz="2600" dirty="0"/>
            </a:br>
            <a:r>
              <a:rPr lang="en-US" sz="2600" dirty="0"/>
              <a:t>Watch out for bad contrast:  e.g., </a:t>
            </a:r>
            <a:r>
              <a:rPr lang="en-US" sz="2600" dirty="0">
                <a:solidFill>
                  <a:srgbClr val="FFFF00"/>
                </a:solidFill>
              </a:rPr>
              <a:t>yellow</a:t>
            </a:r>
            <a:r>
              <a:rPr lang="en-US" sz="2600" dirty="0"/>
              <a:t> on white,</a:t>
            </a:r>
            <a:br>
              <a:rPr lang="en-US" sz="2600" dirty="0"/>
            </a:br>
            <a:r>
              <a:rPr lang="en-US" sz="2600" dirty="0"/>
              <a:t>    or  black, </a:t>
            </a:r>
            <a:r>
              <a:rPr lang="en-US" sz="2600" dirty="0">
                <a:solidFill>
                  <a:srgbClr val="C00000"/>
                </a:solidFill>
              </a:rPr>
              <a:t>red</a:t>
            </a:r>
            <a:r>
              <a:rPr lang="en-US" sz="2600" dirty="0"/>
              <a:t>,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>
                <a:solidFill>
                  <a:srgbClr val="008000"/>
                </a:solidFill>
              </a:rPr>
              <a:t>green, </a:t>
            </a:r>
            <a:r>
              <a:rPr lang="en-US" sz="2600" dirty="0">
                <a:solidFill>
                  <a:srgbClr val="7030A0"/>
                </a:solidFill>
              </a:rPr>
              <a:t>etc.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>
                <a:solidFill>
                  <a:schemeClr val="bg1"/>
                </a:solidFill>
              </a:rPr>
              <a:t>on dark backgrounds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  <a:defRPr/>
            </a:pPr>
            <a:r>
              <a:rPr lang="en-US" sz="3200" dirty="0"/>
              <a:t>D</a:t>
            </a:r>
            <a:r>
              <a:rPr lang="en-US" sz="3200" dirty="0">
                <a:solidFill>
                  <a:srgbClr val="CC6600"/>
                </a:solidFill>
              </a:rPr>
              <a:t>O</a:t>
            </a:r>
            <a:r>
              <a:rPr lang="en-US" sz="3200" dirty="0">
                <a:solidFill>
                  <a:schemeClr val="tx2"/>
                </a:solidFill>
              </a:rPr>
              <a:t>N</a:t>
            </a:r>
            <a:r>
              <a:rPr lang="en-US" sz="3200" dirty="0">
                <a:solidFill>
                  <a:srgbClr val="33CC33"/>
                </a:solidFill>
              </a:rPr>
              <a:t>’T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sz="3200" dirty="0">
                <a:solidFill>
                  <a:schemeClr val="folHlink"/>
                </a:solidFill>
              </a:rPr>
              <a:t>E</a:t>
            </a:r>
            <a:r>
              <a:rPr lang="en-US" sz="3200" dirty="0">
                <a:solidFill>
                  <a:srgbClr val="99CC00"/>
                </a:solidFill>
              </a:rPr>
              <a:t>T</a:t>
            </a:r>
            <a:r>
              <a:rPr lang="en-US" sz="3200" dirty="0">
                <a:solidFill>
                  <a:srgbClr val="9966FF"/>
                </a:solidFill>
              </a:rPr>
              <a:t> </a:t>
            </a:r>
            <a:r>
              <a:rPr lang="en-US" sz="3200" dirty="0">
                <a:solidFill>
                  <a:srgbClr val="969696"/>
                </a:solidFill>
              </a:rPr>
              <a:t>C</a:t>
            </a:r>
            <a:r>
              <a:rPr lang="en-US" sz="3200" dirty="0">
                <a:solidFill>
                  <a:srgbClr val="008000"/>
                </a:solidFill>
              </a:rPr>
              <a:t>U</a:t>
            </a:r>
            <a:r>
              <a:rPr lang="en-US" sz="3200" dirty="0">
                <a:solidFill>
                  <a:srgbClr val="DDDDDD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320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sz="3200" dirty="0"/>
              <a:t>.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560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97313" y="241300"/>
            <a:ext cx="1244600" cy="579438"/>
          </a:xfrm>
        </p:spPr>
        <p:txBody>
          <a:bodyPr/>
          <a:lstStyle/>
          <a:p>
            <a:r>
              <a:rPr lang="en-US"/>
              <a:t>Color</a:t>
            </a:r>
          </a:p>
        </p:txBody>
      </p:sp>
      <p:sp>
        <p:nvSpPr>
          <p:cNvPr id="32773" name="Rectangle 1029"/>
          <p:cNvSpPr>
            <a:spLocks noChangeArrowheads="1"/>
          </p:cNvSpPr>
          <p:nvPr/>
        </p:nvSpPr>
        <p:spPr bwMode="auto">
          <a:xfrm>
            <a:off x="4912036" y="3601252"/>
            <a:ext cx="1155700" cy="4699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 animBg="1"/>
      <p:bldP spid="32771" grpId="0" build="p" autoUpdateAnimBg="0"/>
      <p:bldP spid="327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703638" y="244559"/>
            <a:ext cx="1739900" cy="579437"/>
          </a:xfrm>
        </p:spPr>
        <p:txBody>
          <a:bodyPr/>
          <a:lstStyle/>
          <a:p>
            <a:r>
              <a:rPr lang="en-US" dirty="0"/>
              <a:t>Caveats</a:t>
            </a:r>
          </a:p>
        </p:txBody>
      </p:sp>
      <p:pic>
        <p:nvPicPr>
          <p:cNvPr id="4099" name="Picture 3" descr="gorill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" y="1277487"/>
            <a:ext cx="3373438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502931" y="1240974"/>
            <a:ext cx="5698676" cy="5478423"/>
          </a:xfrm>
          <a:noFill/>
        </p:spPr>
        <p:txBody>
          <a:bodyPr lIns="0" tIns="0" rIns="0" bIns="0"/>
          <a:lstStyle/>
          <a:p>
            <a:pPr marL="228600" indent="-228600">
              <a:spcBef>
                <a:spcPct val="0"/>
              </a:spcBef>
              <a:spcAft>
                <a:spcPct val="50000"/>
              </a:spcAft>
            </a:pPr>
            <a:r>
              <a:rPr lang="en-US" sz="2600" dirty="0">
                <a:solidFill>
                  <a:schemeClr val="tx2"/>
                </a:solidFill>
              </a:rPr>
              <a:t>Do as I say, not as I do.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solidFill>
                  <a:srgbClr val="292929"/>
                </a:solidFill>
              </a:rPr>
              <a:t>This presentation, of necessity, </a:t>
            </a:r>
            <a:br>
              <a:rPr lang="en-US" sz="2400" dirty="0">
                <a:solidFill>
                  <a:srgbClr val="292929"/>
                </a:solidFill>
              </a:rPr>
            </a:br>
            <a:r>
              <a:rPr lang="en-US" sz="2400" dirty="0">
                <a:solidFill>
                  <a:srgbClr val="292929"/>
                </a:solidFill>
              </a:rPr>
              <a:t>   is word-heavy and graphics-light.</a:t>
            </a:r>
          </a:p>
          <a:p>
            <a:pPr marL="228600" indent="-228600">
              <a:spcBef>
                <a:spcPct val="0"/>
              </a:spcBef>
              <a:spcAft>
                <a:spcPct val="50000"/>
              </a:spcAft>
            </a:pPr>
            <a:r>
              <a:rPr lang="en-US" sz="2600" dirty="0">
                <a:solidFill>
                  <a:schemeClr val="tx2"/>
                </a:solidFill>
              </a:rPr>
              <a:t>De </a:t>
            </a:r>
            <a:r>
              <a:rPr lang="en-US" sz="2600" dirty="0" err="1">
                <a:solidFill>
                  <a:schemeClr val="tx2"/>
                </a:solidFill>
              </a:rPr>
              <a:t>gustibus</a:t>
            </a:r>
            <a:r>
              <a:rPr lang="en-US" sz="2600" dirty="0">
                <a:solidFill>
                  <a:schemeClr val="tx2"/>
                </a:solidFill>
              </a:rPr>
              <a:t> non </a:t>
            </a:r>
            <a:r>
              <a:rPr lang="en-US" sz="2600" dirty="0" err="1">
                <a:solidFill>
                  <a:schemeClr val="tx2"/>
                </a:solidFill>
              </a:rPr>
              <a:t>disputandum</a:t>
            </a:r>
            <a:r>
              <a:rPr lang="en-US" sz="2600" dirty="0">
                <a:solidFill>
                  <a:schemeClr val="tx2"/>
                </a:solidFill>
              </a:rPr>
              <a:t> est.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400" dirty="0"/>
              <a:t>(</a:t>
            </a:r>
            <a:r>
              <a:rPr lang="en-US" sz="2400" i="1" dirty="0"/>
              <a:t>There is no arguing about tastes</a:t>
            </a:r>
            <a:r>
              <a:rPr lang="en-US" sz="2400" dirty="0"/>
              <a:t>.)  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solidFill>
                  <a:srgbClr val="292929"/>
                </a:solidFill>
              </a:rPr>
              <a:t>These are my opinions.</a:t>
            </a:r>
            <a:br>
              <a:rPr lang="en-US" sz="2400" dirty="0">
                <a:solidFill>
                  <a:srgbClr val="292929"/>
                </a:solidFill>
              </a:rPr>
            </a:br>
            <a:r>
              <a:rPr lang="en-US" sz="2400" dirty="0">
                <a:solidFill>
                  <a:srgbClr val="292929"/>
                </a:solidFill>
              </a:rPr>
              <a:t>   I could be wrong,  but I’m not.</a:t>
            </a:r>
          </a:p>
          <a:p>
            <a:pPr marL="228600" indent="-228600">
              <a:spcBef>
                <a:spcPct val="0"/>
              </a:spcBef>
              <a:spcAft>
                <a:spcPct val="50000"/>
              </a:spcAft>
            </a:pPr>
            <a:r>
              <a:rPr lang="en-US" sz="2600" dirty="0" err="1">
                <a:solidFill>
                  <a:schemeClr val="tx2"/>
                </a:solidFill>
                <a:cs typeface="Arial" charset="0"/>
              </a:rPr>
              <a:t>Snepscheut’s</a:t>
            </a:r>
            <a:r>
              <a:rPr lang="en-US" sz="2600" dirty="0">
                <a:solidFill>
                  <a:schemeClr val="tx2"/>
                </a:solidFill>
                <a:cs typeface="Arial" charset="0"/>
              </a:rPr>
              <a:t> Law:</a:t>
            </a:r>
            <a:r>
              <a:rPr lang="en-US" sz="2600" dirty="0">
                <a:cs typeface="Arial" charset="0"/>
              </a:rPr>
              <a:t> </a:t>
            </a:r>
            <a:r>
              <a:rPr lang="en-US" sz="2400" dirty="0">
                <a:cs typeface="Arial" charset="0"/>
              </a:rPr>
              <a:t/>
            </a:r>
            <a:br>
              <a:rPr lang="en-US" sz="2400" dirty="0">
                <a:cs typeface="Arial" charset="0"/>
              </a:rPr>
            </a:br>
            <a:r>
              <a:rPr lang="en-US" sz="2400" dirty="0">
                <a:cs typeface="Arial" charset="0"/>
              </a:rPr>
              <a:t>   </a:t>
            </a:r>
            <a:r>
              <a:rPr lang="en-US" sz="2400" dirty="0">
                <a:solidFill>
                  <a:srgbClr val="292929"/>
                </a:solidFill>
                <a:cs typeface="Arial" charset="0"/>
              </a:rPr>
              <a:t>In theory, there is no difference </a:t>
            </a:r>
            <a:br>
              <a:rPr lang="en-US" sz="2400" dirty="0">
                <a:solidFill>
                  <a:srgbClr val="292929"/>
                </a:solidFill>
                <a:cs typeface="Arial" charset="0"/>
              </a:rPr>
            </a:br>
            <a:r>
              <a:rPr lang="en-US" sz="2400" dirty="0">
                <a:solidFill>
                  <a:srgbClr val="292929"/>
                </a:solidFill>
                <a:cs typeface="Arial" charset="0"/>
              </a:rPr>
              <a:t>   between theory and practice.</a:t>
            </a:r>
            <a:br>
              <a:rPr lang="en-US" sz="2400" dirty="0">
                <a:solidFill>
                  <a:srgbClr val="292929"/>
                </a:solidFill>
                <a:cs typeface="Arial" charset="0"/>
              </a:rPr>
            </a:br>
            <a:r>
              <a:rPr lang="en-US" sz="2400" dirty="0">
                <a:solidFill>
                  <a:srgbClr val="292929"/>
                </a:solidFill>
                <a:cs typeface="Arial" charset="0"/>
              </a:rPr>
              <a:t>   But in practice, there is.</a:t>
            </a:r>
          </a:p>
          <a:p>
            <a:pPr marL="228600" indent="-228600">
              <a:spcBef>
                <a:spcPct val="0"/>
              </a:spcBef>
              <a:spcAft>
                <a:spcPct val="50000"/>
              </a:spcAft>
            </a:pPr>
            <a:r>
              <a:rPr lang="en-US" sz="2600" dirty="0">
                <a:solidFill>
                  <a:schemeClr val="tx2"/>
                </a:solidFill>
                <a:cs typeface="Arial" charset="0"/>
              </a:rPr>
              <a:t>Monk’s Commentary</a:t>
            </a:r>
            <a:r>
              <a:rPr lang="en-US" sz="2600" dirty="0">
                <a:cs typeface="Arial" charset="0"/>
              </a:rPr>
              <a:t>:</a:t>
            </a:r>
            <a:r>
              <a:rPr lang="en-US" sz="2400" dirty="0">
                <a:cs typeface="Arial" charset="0"/>
              </a:rPr>
              <a:t/>
            </a:r>
            <a:br>
              <a:rPr lang="en-US" sz="2400" dirty="0">
                <a:cs typeface="Arial" charset="0"/>
              </a:rPr>
            </a:br>
            <a:r>
              <a:rPr lang="en-US" sz="2400" dirty="0">
                <a:cs typeface="Arial" charset="0"/>
              </a:rPr>
              <a:t>   </a:t>
            </a:r>
            <a:r>
              <a:rPr lang="en-US" sz="2400" dirty="0">
                <a:solidFill>
                  <a:srgbClr val="292929"/>
                </a:solidFill>
                <a:cs typeface="Arial" charset="0"/>
              </a:rPr>
              <a:t>You’ll thank me later.</a:t>
            </a:r>
            <a:endParaRPr lang="en-US" sz="2400" dirty="0">
              <a:solidFill>
                <a:srgbClr val="292929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3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1" name="Picture 7" descr="peace"/>
          <p:cNvPicPr>
            <a:picLocks noChangeAspect="1" noChangeArrowheads="1"/>
          </p:cNvPicPr>
          <p:nvPr/>
        </p:nvPicPr>
        <p:blipFill>
          <a:blip r:embed="rId3">
            <a:lum bright="80000" contrast="-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2699" r="887" b="1350"/>
          <a:stretch>
            <a:fillRect/>
          </a:stretch>
        </p:blipFill>
        <p:spPr bwMode="auto">
          <a:xfrm>
            <a:off x="0" y="889000"/>
            <a:ext cx="9144000" cy="576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200">
                  <a:alpha val="29999"/>
                </a:srgbClr>
              </a:gs>
              <a:gs pos="45000">
                <a:srgbClr val="FF7A00">
                  <a:alpha val="29999"/>
                </a:srgbClr>
              </a:gs>
              <a:gs pos="70000">
                <a:srgbClr val="FF0300">
                  <a:alpha val="29999"/>
                </a:srgbClr>
              </a:gs>
              <a:gs pos="100000">
                <a:srgbClr val="4D0808">
                  <a:alpha val="29999"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184525" y="241300"/>
            <a:ext cx="2776538" cy="579438"/>
          </a:xfrm>
        </p:spPr>
        <p:txBody>
          <a:bodyPr/>
          <a:lstStyle/>
          <a:p>
            <a:r>
              <a:rPr lang="en-US"/>
              <a:t>Backgrounds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021" y="1212850"/>
            <a:ext cx="8390438" cy="245297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Avoid distracting backgrounds with graphics.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NEVER use backgrounds with ‘ghost’ text.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Avoid multi-colored backgrounds:  poor contrast.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Clear, </a:t>
            </a:r>
            <a:r>
              <a:rPr lang="en-US" sz="2600" dirty="0" err="1"/>
              <a:t>unshaded</a:t>
            </a:r>
            <a:r>
              <a:rPr lang="en-US" sz="2600" dirty="0"/>
              <a:t> backgrounds usually best.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4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52" grpId="0" animBg="1"/>
      <p:bldP spid="134152" grpId="1" animBg="1"/>
      <p:bldP spid="13414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97600" y="2087563"/>
            <a:ext cx="2749550" cy="3798887"/>
            <a:chOff x="3904" y="1315"/>
            <a:chExt cx="1732" cy="2393"/>
          </a:xfrm>
        </p:grpSpPr>
        <p:sp>
          <p:nvSpPr>
            <p:cNvPr id="26643" name="Oval 3"/>
            <p:cNvSpPr>
              <a:spLocks noChangeArrowheads="1"/>
            </p:cNvSpPr>
            <p:nvPr/>
          </p:nvSpPr>
          <p:spPr bwMode="auto">
            <a:xfrm>
              <a:off x="4206" y="1315"/>
              <a:ext cx="1430" cy="1430"/>
            </a:xfrm>
            <a:prstGeom prst="ellipse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5E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b="1">
                  <a:solidFill>
                    <a:schemeClr val="bg2"/>
                  </a:solidFill>
                </a:rPr>
                <a:t>Molecular</a:t>
              </a:r>
            </a:p>
            <a:p>
              <a:pPr algn="r"/>
              <a:r>
                <a:rPr lang="en-US" b="1">
                  <a:solidFill>
                    <a:schemeClr val="bg2"/>
                  </a:solidFill>
                </a:rPr>
                <a:t>Biology</a:t>
              </a:r>
            </a:p>
          </p:txBody>
        </p:sp>
        <p:sp>
          <p:nvSpPr>
            <p:cNvPr id="26644" name="Oval 4"/>
            <p:cNvSpPr>
              <a:spLocks noChangeArrowheads="1"/>
            </p:cNvSpPr>
            <p:nvPr/>
          </p:nvSpPr>
          <p:spPr bwMode="auto">
            <a:xfrm>
              <a:off x="3904" y="2279"/>
              <a:ext cx="1429" cy="1429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A2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b="1">
                  <a:solidFill>
                    <a:schemeClr val="bg2"/>
                  </a:solidFill>
                </a:rPr>
                <a:t>Biochem</a:t>
              </a:r>
            </a:p>
          </p:txBody>
        </p:sp>
      </p:grpSp>
      <p:sp>
        <p:nvSpPr>
          <p:cNvPr id="106501" name="Oval 5"/>
          <p:cNvSpPr>
            <a:spLocks noChangeArrowheads="1"/>
          </p:cNvSpPr>
          <p:nvPr/>
        </p:nvSpPr>
        <p:spPr bwMode="auto">
          <a:xfrm>
            <a:off x="465138" y="1944688"/>
            <a:ext cx="2900362" cy="2898775"/>
          </a:xfrm>
          <a:prstGeom prst="ellipse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b="1">
                <a:solidFill>
                  <a:schemeClr val="bg2"/>
                </a:solidFill>
              </a:rPr>
              <a:t>Chemical</a:t>
            </a:r>
          </a:p>
          <a:p>
            <a:pPr algn="l"/>
            <a:r>
              <a:rPr lang="en-US" b="1">
                <a:solidFill>
                  <a:schemeClr val="bg2"/>
                </a:solidFill>
              </a:rPr>
              <a:t>Engineering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43063" y="1211263"/>
            <a:ext cx="4903787" cy="4676775"/>
            <a:chOff x="1035" y="763"/>
            <a:chExt cx="3089" cy="2946"/>
          </a:xfrm>
        </p:grpSpPr>
        <p:sp>
          <p:nvSpPr>
            <p:cNvPr id="26635" name="Oval 7"/>
            <p:cNvSpPr>
              <a:spLocks noChangeArrowheads="1"/>
            </p:cNvSpPr>
            <p:nvPr/>
          </p:nvSpPr>
          <p:spPr bwMode="auto">
            <a:xfrm>
              <a:off x="2178" y="1906"/>
              <a:ext cx="1802" cy="180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US" b="1">
                <a:solidFill>
                  <a:schemeClr val="bg2"/>
                </a:solidFill>
              </a:endParaRPr>
            </a:p>
            <a:p>
              <a:pPr algn="r"/>
              <a:endParaRPr lang="en-US" b="1">
                <a:solidFill>
                  <a:schemeClr val="bg2"/>
                </a:solidFill>
              </a:endParaRPr>
            </a:p>
            <a:p>
              <a:pPr algn="r"/>
              <a:r>
                <a:rPr lang="en-US" b="1">
                  <a:solidFill>
                    <a:schemeClr val="bg2"/>
                  </a:solidFill>
                </a:rPr>
                <a:t>Organic </a:t>
              </a:r>
            </a:p>
          </p:txBody>
        </p:sp>
        <p:sp>
          <p:nvSpPr>
            <p:cNvPr id="26636" name="Oval 8"/>
            <p:cNvSpPr>
              <a:spLocks noChangeArrowheads="1"/>
            </p:cNvSpPr>
            <p:nvPr/>
          </p:nvSpPr>
          <p:spPr bwMode="auto">
            <a:xfrm>
              <a:off x="1037" y="1907"/>
              <a:ext cx="1802" cy="1802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b="1"/>
            </a:p>
            <a:p>
              <a:pPr algn="l"/>
              <a:endParaRPr lang="en-US" b="1"/>
            </a:p>
            <a:p>
              <a:pPr algn="l"/>
              <a:r>
                <a:rPr lang="en-US" b="1">
                  <a:solidFill>
                    <a:schemeClr val="bg2"/>
                  </a:solidFill>
                </a:rPr>
                <a:t>Physical</a:t>
              </a:r>
            </a:p>
          </p:txBody>
        </p:sp>
        <p:sp>
          <p:nvSpPr>
            <p:cNvPr id="26637" name="Oval 9"/>
            <p:cNvSpPr>
              <a:spLocks noChangeArrowheads="1"/>
            </p:cNvSpPr>
            <p:nvPr/>
          </p:nvSpPr>
          <p:spPr bwMode="auto">
            <a:xfrm>
              <a:off x="1035" y="763"/>
              <a:ext cx="1803" cy="1802"/>
            </a:xfrm>
            <a:prstGeom prst="ellipse">
              <a:avLst/>
            </a:prstGeom>
            <a:solidFill>
              <a:srgbClr val="00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r>
                <a:rPr lang="en-US" b="1">
                  <a:solidFill>
                    <a:schemeClr val="bg2"/>
                  </a:solidFill>
                </a:rPr>
                <a:t>Analytical</a:t>
              </a:r>
            </a:p>
            <a:p>
              <a:pPr algn="l"/>
              <a:endParaRPr lang="en-US" b="1">
                <a:solidFill>
                  <a:schemeClr val="bg2"/>
                </a:solidFill>
              </a:endParaRPr>
            </a:p>
            <a:p>
              <a:pPr algn="l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26638" name="Oval 10"/>
            <p:cNvSpPr>
              <a:spLocks noChangeArrowheads="1"/>
            </p:cNvSpPr>
            <p:nvPr/>
          </p:nvSpPr>
          <p:spPr bwMode="auto">
            <a:xfrm>
              <a:off x="2292" y="763"/>
              <a:ext cx="1802" cy="180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b="1">
                  <a:solidFill>
                    <a:schemeClr val="bg2"/>
                  </a:solidFill>
                </a:rPr>
                <a:t>Inorganic</a:t>
              </a:r>
            </a:p>
            <a:p>
              <a:pPr algn="r"/>
              <a:endParaRPr lang="en-US" b="1">
                <a:solidFill>
                  <a:schemeClr val="bg2"/>
                </a:solidFill>
              </a:endParaRPr>
            </a:p>
            <a:p>
              <a:pPr algn="r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26639" name="Oval 11"/>
            <p:cNvSpPr>
              <a:spLocks noChangeArrowheads="1"/>
            </p:cNvSpPr>
            <p:nvPr/>
          </p:nvSpPr>
          <p:spPr bwMode="auto">
            <a:xfrm rot="-5400000">
              <a:off x="1872" y="2616"/>
              <a:ext cx="1293" cy="79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Phys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Org</a:t>
              </a:r>
            </a:p>
          </p:txBody>
        </p:sp>
        <p:sp>
          <p:nvSpPr>
            <p:cNvPr id="26640" name="Oval 12"/>
            <p:cNvSpPr>
              <a:spLocks noChangeArrowheads="1"/>
            </p:cNvSpPr>
            <p:nvPr/>
          </p:nvSpPr>
          <p:spPr bwMode="auto">
            <a:xfrm>
              <a:off x="2573" y="1949"/>
              <a:ext cx="1551" cy="71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Organo-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met</a:t>
              </a:r>
              <a:endParaRPr lang="en-US" sz="1800" b="1">
                <a:solidFill>
                  <a:schemeClr val="bg2"/>
                </a:solidFill>
              </a:endParaRPr>
            </a:p>
          </p:txBody>
        </p:sp>
        <p:sp>
          <p:nvSpPr>
            <p:cNvPr id="26641" name="Oval 13"/>
            <p:cNvSpPr>
              <a:spLocks noChangeArrowheads="1"/>
            </p:cNvSpPr>
            <p:nvPr/>
          </p:nvSpPr>
          <p:spPr bwMode="auto">
            <a:xfrm rot="-5400000">
              <a:off x="1886" y="1332"/>
              <a:ext cx="1287" cy="522"/>
            </a:xfrm>
            <a:prstGeom prst="ellipse">
              <a:avLst/>
            </a:prstGeom>
            <a:gradFill rotWithShape="0">
              <a:gsLst>
                <a:gs pos="0">
                  <a:srgbClr val="00FF99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26642" name="Oval 14"/>
            <p:cNvSpPr>
              <a:spLocks noChangeArrowheads="1"/>
            </p:cNvSpPr>
            <p:nvPr/>
          </p:nvSpPr>
          <p:spPr bwMode="auto">
            <a:xfrm>
              <a:off x="1228" y="1932"/>
              <a:ext cx="1348" cy="701"/>
            </a:xfrm>
            <a:prstGeom prst="ellipse">
              <a:avLst/>
            </a:prstGeom>
            <a:gradFill rotWithShape="0">
              <a:gsLst>
                <a:gs pos="0">
                  <a:srgbClr val="00FF99"/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2963863" y="2419350"/>
            <a:ext cx="4165600" cy="2960688"/>
            <a:chOff x="1867" y="1524"/>
            <a:chExt cx="2624" cy="1865"/>
          </a:xfrm>
        </p:grpSpPr>
        <p:sp>
          <p:nvSpPr>
            <p:cNvPr id="26632" name="Oval 17"/>
            <p:cNvSpPr>
              <a:spLocks noChangeArrowheads="1"/>
            </p:cNvSpPr>
            <p:nvPr/>
          </p:nvSpPr>
          <p:spPr bwMode="auto">
            <a:xfrm>
              <a:off x="1867" y="1794"/>
              <a:ext cx="1140" cy="979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Materials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&amp;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Nanosci</a:t>
              </a:r>
            </a:p>
          </p:txBody>
        </p:sp>
        <p:sp>
          <p:nvSpPr>
            <p:cNvPr id="26633" name="Oval 18"/>
            <p:cNvSpPr>
              <a:spLocks noChangeArrowheads="1"/>
            </p:cNvSpPr>
            <p:nvPr/>
          </p:nvSpPr>
          <p:spPr bwMode="auto">
            <a:xfrm>
              <a:off x="3663" y="2383"/>
              <a:ext cx="555" cy="100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00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Bio</a:t>
              </a:r>
              <a:br>
                <a:rPr lang="en-US" b="1">
                  <a:solidFill>
                    <a:schemeClr val="bg2"/>
                  </a:solidFill>
                </a:rPr>
              </a:br>
              <a:r>
                <a:rPr lang="en-US" b="1">
                  <a:solidFill>
                    <a:schemeClr val="bg2"/>
                  </a:solidFill>
                </a:rPr>
                <a:t>org</a:t>
              </a:r>
              <a:endParaRPr lang="en-US" b="1"/>
            </a:p>
          </p:txBody>
        </p:sp>
        <p:sp>
          <p:nvSpPr>
            <p:cNvPr id="26634" name="Oval 19"/>
            <p:cNvSpPr>
              <a:spLocks noChangeArrowheads="1"/>
            </p:cNvSpPr>
            <p:nvPr/>
          </p:nvSpPr>
          <p:spPr bwMode="auto">
            <a:xfrm>
              <a:off x="3744" y="1524"/>
              <a:ext cx="747" cy="100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00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Bio</a:t>
              </a:r>
              <a:br>
                <a:rPr lang="en-US" b="1">
                  <a:solidFill>
                    <a:schemeClr val="bg2"/>
                  </a:solidFill>
                </a:rPr>
              </a:br>
              <a:r>
                <a:rPr lang="en-US" b="1">
                  <a:solidFill>
                    <a:schemeClr val="bg2"/>
                  </a:solidFill>
                </a:rPr>
                <a:t>inorg</a:t>
              </a:r>
              <a:endParaRPr lang="en-US" b="1"/>
            </a:p>
          </p:txBody>
        </p:sp>
      </p:grpSp>
      <p:sp>
        <p:nvSpPr>
          <p:cNvPr id="26630" name="Rectangle 20"/>
          <p:cNvSpPr>
            <a:spLocks noGrp="1" noChangeArrowheads="1"/>
          </p:cNvSpPr>
          <p:nvPr>
            <p:ph type="title"/>
          </p:nvPr>
        </p:nvSpPr>
        <p:spPr>
          <a:xfrm>
            <a:off x="1647853" y="239138"/>
            <a:ext cx="5870518" cy="584775"/>
          </a:xfrm>
          <a:noFill/>
        </p:spPr>
        <p:txBody>
          <a:bodyPr anchor="b"/>
          <a:lstStyle/>
          <a:p>
            <a:r>
              <a:rPr lang="en-US" dirty="0"/>
              <a:t>Chemistry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106517" name="Rectangle 21"/>
          <p:cNvSpPr>
            <a:spLocks noChangeArrowheads="1"/>
          </p:cNvSpPr>
          <p:nvPr/>
        </p:nvSpPr>
        <p:spPr bwMode="auto">
          <a:xfrm>
            <a:off x="614363" y="6019800"/>
            <a:ext cx="5345112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20000"/>
              </a:lnSpc>
              <a:spcAft>
                <a:spcPct val="70000"/>
              </a:spcAft>
              <a:buClr>
                <a:schemeClr val="accent1"/>
              </a:buClr>
              <a:buFont typeface="Wingdings" pitchFamily="2" charset="2"/>
              <a:buNone/>
            </a:pPr>
            <a:r>
              <a:rPr lang="en-US" sz="2800" b="1" dirty="0">
                <a:solidFill>
                  <a:srgbClr val="000066"/>
                </a:solidFill>
              </a:rPr>
              <a:t>Animation can be useful, </a:t>
            </a:r>
            <a:r>
              <a:rPr lang="en-US" sz="2800" b="1" dirty="0">
                <a:solidFill>
                  <a:schemeClr val="accent1"/>
                </a:solidFill>
              </a:rPr>
              <a:t>but...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8A7A1-4D33-4CC2-B171-2A8B6D447D4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6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6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 autoUpdateAnimBg="0"/>
      <p:bldP spid="1065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97600" y="2087563"/>
            <a:ext cx="2749550" cy="3798887"/>
            <a:chOff x="3904" y="1315"/>
            <a:chExt cx="1732" cy="2393"/>
          </a:xfrm>
        </p:grpSpPr>
        <p:sp>
          <p:nvSpPr>
            <p:cNvPr id="27667" name="Oval 3"/>
            <p:cNvSpPr>
              <a:spLocks noChangeArrowheads="1"/>
            </p:cNvSpPr>
            <p:nvPr/>
          </p:nvSpPr>
          <p:spPr bwMode="auto">
            <a:xfrm>
              <a:off x="4206" y="1315"/>
              <a:ext cx="1430" cy="1430"/>
            </a:xfrm>
            <a:prstGeom prst="ellipse">
              <a:avLst/>
            </a:prstGeom>
            <a:gradFill rotWithShape="0">
              <a:gsLst>
                <a:gs pos="0">
                  <a:srgbClr val="009900"/>
                </a:gs>
                <a:gs pos="100000">
                  <a:srgbClr val="005E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b="1">
                  <a:solidFill>
                    <a:schemeClr val="bg2"/>
                  </a:solidFill>
                </a:rPr>
                <a:t>Molecular</a:t>
              </a:r>
            </a:p>
            <a:p>
              <a:pPr algn="r"/>
              <a:r>
                <a:rPr lang="en-US" b="1">
                  <a:solidFill>
                    <a:schemeClr val="bg2"/>
                  </a:solidFill>
                </a:rPr>
                <a:t>Biology</a:t>
              </a:r>
            </a:p>
          </p:txBody>
        </p:sp>
        <p:sp>
          <p:nvSpPr>
            <p:cNvPr id="27668" name="Oval 4"/>
            <p:cNvSpPr>
              <a:spLocks noChangeArrowheads="1"/>
            </p:cNvSpPr>
            <p:nvPr/>
          </p:nvSpPr>
          <p:spPr bwMode="auto">
            <a:xfrm>
              <a:off x="3904" y="2279"/>
              <a:ext cx="1429" cy="1429"/>
            </a:xfrm>
            <a:prstGeom prst="ellipse">
              <a:avLst/>
            </a:prstGeom>
            <a:gradFill rotWithShape="0">
              <a:gsLst>
                <a:gs pos="0">
                  <a:srgbClr val="00CC00"/>
                </a:gs>
                <a:gs pos="100000">
                  <a:srgbClr val="00A200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b="1">
                  <a:solidFill>
                    <a:schemeClr val="bg2"/>
                  </a:solidFill>
                </a:rPr>
                <a:t>Biochem</a:t>
              </a:r>
            </a:p>
          </p:txBody>
        </p:sp>
      </p:grpSp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465138" y="1944688"/>
            <a:ext cx="2900362" cy="2898775"/>
          </a:xfrm>
          <a:prstGeom prst="ellipse">
            <a:avLst/>
          </a:prstGeom>
          <a:solidFill>
            <a:srgbClr val="008080"/>
          </a:solidFill>
          <a:ln>
            <a:noFill/>
          </a:ln>
          <a:extLs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l"/>
            <a:r>
              <a:rPr lang="en-US" b="1">
                <a:solidFill>
                  <a:schemeClr val="bg2"/>
                </a:solidFill>
              </a:rPr>
              <a:t>Chemical</a:t>
            </a:r>
          </a:p>
          <a:p>
            <a:pPr algn="l"/>
            <a:r>
              <a:rPr lang="en-US" b="1">
                <a:solidFill>
                  <a:schemeClr val="bg2"/>
                </a:solidFill>
              </a:rPr>
              <a:t>Engineering</a:t>
            </a: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643063" y="1211263"/>
            <a:ext cx="4903787" cy="4676775"/>
            <a:chOff x="1035" y="763"/>
            <a:chExt cx="3089" cy="2946"/>
          </a:xfrm>
        </p:grpSpPr>
        <p:sp>
          <p:nvSpPr>
            <p:cNvPr id="27659" name="Oval 7"/>
            <p:cNvSpPr>
              <a:spLocks noChangeArrowheads="1"/>
            </p:cNvSpPr>
            <p:nvPr/>
          </p:nvSpPr>
          <p:spPr bwMode="auto">
            <a:xfrm>
              <a:off x="2178" y="1906"/>
              <a:ext cx="1802" cy="1802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endParaRPr lang="en-US" b="1">
                <a:solidFill>
                  <a:schemeClr val="bg2"/>
                </a:solidFill>
              </a:endParaRPr>
            </a:p>
            <a:p>
              <a:pPr algn="r"/>
              <a:endParaRPr lang="en-US" b="1">
                <a:solidFill>
                  <a:schemeClr val="bg2"/>
                </a:solidFill>
              </a:endParaRPr>
            </a:p>
            <a:p>
              <a:pPr algn="r"/>
              <a:r>
                <a:rPr lang="en-US" b="1">
                  <a:solidFill>
                    <a:schemeClr val="bg2"/>
                  </a:solidFill>
                </a:rPr>
                <a:t>Organic </a:t>
              </a:r>
            </a:p>
          </p:txBody>
        </p:sp>
        <p:sp>
          <p:nvSpPr>
            <p:cNvPr id="27660" name="Oval 8"/>
            <p:cNvSpPr>
              <a:spLocks noChangeArrowheads="1"/>
            </p:cNvSpPr>
            <p:nvPr/>
          </p:nvSpPr>
          <p:spPr bwMode="auto">
            <a:xfrm>
              <a:off x="1037" y="1907"/>
              <a:ext cx="1802" cy="1802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endParaRPr lang="en-US" b="1"/>
            </a:p>
            <a:p>
              <a:pPr algn="l"/>
              <a:endParaRPr lang="en-US" b="1"/>
            </a:p>
            <a:p>
              <a:pPr algn="l"/>
              <a:r>
                <a:rPr lang="en-US" b="1">
                  <a:solidFill>
                    <a:schemeClr val="bg2"/>
                  </a:solidFill>
                </a:rPr>
                <a:t>Physical</a:t>
              </a:r>
            </a:p>
          </p:txBody>
        </p:sp>
        <p:sp>
          <p:nvSpPr>
            <p:cNvPr id="27661" name="Oval 9"/>
            <p:cNvSpPr>
              <a:spLocks noChangeArrowheads="1"/>
            </p:cNvSpPr>
            <p:nvPr/>
          </p:nvSpPr>
          <p:spPr bwMode="auto">
            <a:xfrm>
              <a:off x="1035" y="763"/>
              <a:ext cx="1803" cy="1802"/>
            </a:xfrm>
            <a:prstGeom prst="ellipse">
              <a:avLst/>
            </a:prstGeom>
            <a:solidFill>
              <a:srgbClr val="00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l"/>
              <a:r>
                <a:rPr lang="en-US" b="1">
                  <a:solidFill>
                    <a:schemeClr val="bg2"/>
                  </a:solidFill>
                </a:rPr>
                <a:t>Analytical</a:t>
              </a:r>
            </a:p>
            <a:p>
              <a:pPr algn="l"/>
              <a:endParaRPr lang="en-US" b="1">
                <a:solidFill>
                  <a:schemeClr val="bg2"/>
                </a:solidFill>
              </a:endParaRPr>
            </a:p>
            <a:p>
              <a:pPr algn="l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27662" name="Oval 10"/>
            <p:cNvSpPr>
              <a:spLocks noChangeArrowheads="1"/>
            </p:cNvSpPr>
            <p:nvPr/>
          </p:nvSpPr>
          <p:spPr bwMode="auto">
            <a:xfrm>
              <a:off x="2292" y="763"/>
              <a:ext cx="1802" cy="180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/>
              <a:r>
                <a:rPr lang="en-US" b="1">
                  <a:solidFill>
                    <a:schemeClr val="bg2"/>
                  </a:solidFill>
                </a:rPr>
                <a:t>Inorganic</a:t>
              </a:r>
            </a:p>
            <a:p>
              <a:pPr algn="r"/>
              <a:endParaRPr lang="en-US" b="1">
                <a:solidFill>
                  <a:schemeClr val="bg2"/>
                </a:solidFill>
              </a:endParaRPr>
            </a:p>
            <a:p>
              <a:pPr algn="r"/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27663" name="Oval 11"/>
            <p:cNvSpPr>
              <a:spLocks noChangeArrowheads="1"/>
            </p:cNvSpPr>
            <p:nvPr/>
          </p:nvSpPr>
          <p:spPr bwMode="auto">
            <a:xfrm rot="-5400000">
              <a:off x="1872" y="2616"/>
              <a:ext cx="1293" cy="792"/>
            </a:xfrm>
            <a:prstGeom prst="ellipse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66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Phys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Org</a:t>
              </a:r>
            </a:p>
          </p:txBody>
        </p:sp>
        <p:sp>
          <p:nvSpPr>
            <p:cNvPr id="27664" name="Oval 12"/>
            <p:cNvSpPr>
              <a:spLocks noChangeArrowheads="1"/>
            </p:cNvSpPr>
            <p:nvPr/>
          </p:nvSpPr>
          <p:spPr bwMode="auto">
            <a:xfrm>
              <a:off x="2573" y="1949"/>
              <a:ext cx="1551" cy="716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Organo-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met</a:t>
              </a:r>
              <a:endParaRPr lang="en-US" sz="1800" b="1">
                <a:solidFill>
                  <a:schemeClr val="bg2"/>
                </a:solidFill>
              </a:endParaRPr>
            </a:p>
          </p:txBody>
        </p:sp>
        <p:sp>
          <p:nvSpPr>
            <p:cNvPr id="27665" name="Oval 13"/>
            <p:cNvSpPr>
              <a:spLocks noChangeArrowheads="1"/>
            </p:cNvSpPr>
            <p:nvPr/>
          </p:nvSpPr>
          <p:spPr bwMode="auto">
            <a:xfrm rot="-5400000">
              <a:off x="1886" y="1332"/>
              <a:ext cx="1287" cy="522"/>
            </a:xfrm>
            <a:prstGeom prst="ellipse">
              <a:avLst/>
            </a:prstGeom>
            <a:gradFill rotWithShape="0">
              <a:gsLst>
                <a:gs pos="0">
                  <a:srgbClr val="00FF99"/>
                </a:gs>
                <a:gs pos="100000">
                  <a:srgbClr val="FFF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en-US" b="1">
                <a:solidFill>
                  <a:schemeClr val="bg2"/>
                </a:solidFill>
              </a:endParaRPr>
            </a:p>
          </p:txBody>
        </p:sp>
        <p:sp>
          <p:nvSpPr>
            <p:cNvPr id="27666" name="Oval 14"/>
            <p:cNvSpPr>
              <a:spLocks noChangeArrowheads="1"/>
            </p:cNvSpPr>
            <p:nvPr/>
          </p:nvSpPr>
          <p:spPr bwMode="auto">
            <a:xfrm>
              <a:off x="1228" y="1932"/>
              <a:ext cx="1348" cy="701"/>
            </a:xfrm>
            <a:prstGeom prst="ellipse">
              <a:avLst/>
            </a:prstGeom>
            <a:gradFill rotWithShape="0">
              <a:gsLst>
                <a:gs pos="0">
                  <a:srgbClr val="00FF99"/>
                </a:gs>
                <a:gs pos="100000">
                  <a:srgbClr val="0066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1800" b="1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2963863" y="2419350"/>
            <a:ext cx="4165600" cy="2960688"/>
            <a:chOff x="1867" y="1524"/>
            <a:chExt cx="2624" cy="1865"/>
          </a:xfrm>
        </p:grpSpPr>
        <p:sp>
          <p:nvSpPr>
            <p:cNvPr id="27656" name="Oval 16"/>
            <p:cNvSpPr>
              <a:spLocks noChangeArrowheads="1"/>
            </p:cNvSpPr>
            <p:nvPr/>
          </p:nvSpPr>
          <p:spPr bwMode="auto">
            <a:xfrm>
              <a:off x="1867" y="1794"/>
              <a:ext cx="1140" cy="979"/>
            </a:xfrm>
            <a:prstGeom prst="ellipse">
              <a:avLst/>
            </a:prstGeom>
            <a:gradFill rotWithShape="0">
              <a:gsLst>
                <a:gs pos="0">
                  <a:srgbClr val="FF6699"/>
                </a:gs>
                <a:gs pos="100000">
                  <a:srgbClr val="FFFF00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Materials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&amp;</a:t>
              </a:r>
            </a:p>
            <a:p>
              <a:r>
                <a:rPr lang="en-US" b="1">
                  <a:solidFill>
                    <a:schemeClr val="bg2"/>
                  </a:solidFill>
                </a:rPr>
                <a:t>Nanosci</a:t>
              </a:r>
            </a:p>
          </p:txBody>
        </p:sp>
        <p:sp>
          <p:nvSpPr>
            <p:cNvPr id="27657" name="Oval 17"/>
            <p:cNvSpPr>
              <a:spLocks noChangeArrowheads="1"/>
            </p:cNvSpPr>
            <p:nvPr/>
          </p:nvSpPr>
          <p:spPr bwMode="auto">
            <a:xfrm>
              <a:off x="3663" y="2383"/>
              <a:ext cx="555" cy="1006"/>
            </a:xfrm>
            <a:prstGeom prst="ellipse">
              <a:avLst/>
            </a:prstGeom>
            <a:gradFill rotWithShape="0">
              <a:gsLst>
                <a:gs pos="0">
                  <a:srgbClr val="FF6600"/>
                </a:gs>
                <a:gs pos="100000">
                  <a:srgbClr val="00CC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Bio</a:t>
              </a:r>
              <a:br>
                <a:rPr lang="en-US" b="1">
                  <a:solidFill>
                    <a:schemeClr val="bg2"/>
                  </a:solidFill>
                </a:rPr>
              </a:br>
              <a:r>
                <a:rPr lang="en-US" b="1">
                  <a:solidFill>
                    <a:schemeClr val="bg2"/>
                  </a:solidFill>
                </a:rPr>
                <a:t>org</a:t>
              </a:r>
              <a:endParaRPr lang="en-US" b="1"/>
            </a:p>
          </p:txBody>
        </p:sp>
        <p:sp>
          <p:nvSpPr>
            <p:cNvPr id="27658" name="Oval 18"/>
            <p:cNvSpPr>
              <a:spLocks noChangeArrowheads="1"/>
            </p:cNvSpPr>
            <p:nvPr/>
          </p:nvSpPr>
          <p:spPr bwMode="auto">
            <a:xfrm>
              <a:off x="3744" y="1524"/>
              <a:ext cx="747" cy="1008"/>
            </a:xfrm>
            <a:prstGeom prst="ellipse">
              <a:avLst/>
            </a:prstGeom>
            <a:gradFill rotWithShape="0">
              <a:gsLst>
                <a:gs pos="0">
                  <a:srgbClr val="FFFF00"/>
                </a:gs>
                <a:gs pos="100000">
                  <a:srgbClr val="0099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2"/>
                  </a:solidFill>
                </a:rPr>
                <a:t>Bio</a:t>
              </a:r>
              <a:br>
                <a:rPr lang="en-US" b="1">
                  <a:solidFill>
                    <a:schemeClr val="bg2"/>
                  </a:solidFill>
                </a:rPr>
              </a:br>
              <a:r>
                <a:rPr lang="en-US" b="1">
                  <a:solidFill>
                    <a:schemeClr val="bg2"/>
                  </a:solidFill>
                </a:rPr>
                <a:t>inorg</a:t>
              </a:r>
              <a:endParaRPr lang="en-US" b="1"/>
            </a:p>
          </p:txBody>
        </p:sp>
      </p:grpSp>
      <p:sp>
        <p:nvSpPr>
          <p:cNvPr id="120851" name="Rectangle 19"/>
          <p:cNvSpPr>
            <a:spLocks noGrp="1" noChangeArrowheads="1"/>
          </p:cNvSpPr>
          <p:nvPr>
            <p:ph type="title"/>
          </p:nvPr>
        </p:nvSpPr>
        <p:spPr>
          <a:xfrm>
            <a:off x="1647858" y="239138"/>
            <a:ext cx="5870518" cy="584775"/>
          </a:xfrm>
          <a:noFill/>
        </p:spPr>
        <p:txBody>
          <a:bodyPr anchor="b"/>
          <a:lstStyle/>
          <a:p>
            <a:r>
              <a:rPr lang="en-US" dirty="0"/>
              <a:t>Chemistry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193230" y="5908702"/>
            <a:ext cx="894668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342900" indent="-342900" algn="l">
              <a:lnSpc>
                <a:spcPct val="120000"/>
              </a:lnSpc>
              <a:spcAft>
                <a:spcPct val="70000"/>
              </a:spcAft>
              <a:buClr>
                <a:schemeClr val="accent1"/>
              </a:buClr>
            </a:pPr>
            <a:r>
              <a:rPr lang="en-US" sz="2800" b="1" dirty="0">
                <a:solidFill>
                  <a:srgbClr val="000066"/>
                </a:solidFill>
              </a:rPr>
              <a:t>Animation can be useful, </a:t>
            </a:r>
            <a:r>
              <a:rPr lang="en-US" sz="2800" b="1" dirty="0">
                <a:solidFill>
                  <a:schemeClr val="accent1"/>
                </a:solidFill>
              </a:rPr>
              <a:t>but  </a:t>
            </a:r>
            <a:r>
              <a:rPr lang="en-US" sz="3600" b="1" dirty="0">
                <a:solidFill>
                  <a:schemeClr val="accent1"/>
                </a:solidFill>
                <a:latin typeface="Monotype Corsiva" pitchFamily="66" charset="0"/>
              </a:rPr>
              <a:t>DON’T</a:t>
            </a:r>
            <a:r>
              <a:rPr lang="en-US" sz="3600" b="1" dirty="0">
                <a:latin typeface="Monotype Corsiva" pitchFamily="66" charset="0"/>
              </a:rPr>
              <a:t>  get  </a:t>
            </a:r>
            <a:r>
              <a:rPr lang="en-US" sz="3600" b="1" dirty="0">
                <a:solidFill>
                  <a:srgbClr val="7030A0"/>
                </a:solidFill>
                <a:latin typeface="Comic Sans MS" panose="030F0702030302020204" pitchFamily="66" charset="0"/>
              </a:rPr>
              <a:t>cute.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8A7A1-4D33-4CC2-B171-2A8B6D447D4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800"/>
                            </p:stCondLst>
                            <p:childTnLst>
                              <p:par>
                                <p:cTn id="19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85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385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385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2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10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7" grpId="0" animBg="1" autoUpdateAnimBg="0"/>
      <p:bldP spid="120851" grpId="0"/>
      <p:bldP spid="1208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173413" y="241300"/>
            <a:ext cx="2798762" cy="579438"/>
          </a:xfrm>
        </p:spPr>
        <p:txBody>
          <a:bodyPr/>
          <a:lstStyle/>
          <a:p>
            <a:r>
              <a:rPr lang="en-US"/>
              <a:t>Slide Content</a:t>
            </a:r>
          </a:p>
        </p:txBody>
      </p:sp>
      <p:pic>
        <p:nvPicPr>
          <p:cNvPr id="34819" name="Picture 4" descr="monke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288" y="1141413"/>
            <a:ext cx="5559425" cy="548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888" y="190500"/>
            <a:ext cx="4284662" cy="641350"/>
          </a:xfrm>
        </p:spPr>
        <p:txBody>
          <a:bodyPr/>
          <a:lstStyle/>
          <a:p>
            <a:r>
              <a:rPr lang="en-US" sz="3600"/>
              <a:t>KIS:  </a:t>
            </a:r>
            <a:r>
              <a:rPr lang="en-US"/>
              <a:t>Keep It Simple!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868" y="1177925"/>
            <a:ext cx="8640507" cy="375333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 sz="2600" dirty="0"/>
              <a:t>A </a:t>
            </a:r>
            <a:r>
              <a:rPr lang="en-US" sz="2600" dirty="0" smtClean="0"/>
              <a:t>seminar </a:t>
            </a:r>
            <a:r>
              <a:rPr lang="en-US" sz="2600" dirty="0"/>
              <a:t>is </a:t>
            </a:r>
            <a:r>
              <a:rPr lang="en-US" sz="2600" dirty="0">
                <a:solidFill>
                  <a:schemeClr val="accent1"/>
                </a:solidFill>
              </a:rPr>
              <a:t>NOT</a:t>
            </a:r>
            <a:r>
              <a:rPr lang="en-US" sz="2600" dirty="0"/>
              <a:t> a full research paper in a journal.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 sz="2600" dirty="0"/>
              <a:t>Your job is to convince and inform,</a:t>
            </a:r>
            <a:br>
              <a:rPr lang="en-US" sz="2600" dirty="0"/>
            </a:br>
            <a:r>
              <a:rPr lang="en-US" sz="2600" dirty="0">
                <a:solidFill>
                  <a:schemeClr val="accent1"/>
                </a:solidFill>
              </a:rPr>
              <a:t>NOT</a:t>
            </a:r>
            <a:r>
              <a:rPr lang="en-US" sz="2600" dirty="0"/>
              <a:t> to archive.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 sz="2600" dirty="0"/>
              <a:t>Present enough data to establish the point,</a:t>
            </a:r>
            <a:br>
              <a:rPr lang="en-US" sz="2600" dirty="0"/>
            </a:br>
            <a:r>
              <a:rPr lang="en-US" sz="2600" dirty="0">
                <a:solidFill>
                  <a:schemeClr val="accent1"/>
                </a:solidFill>
              </a:rPr>
              <a:t>NOT</a:t>
            </a:r>
            <a:r>
              <a:rPr lang="en-US" sz="2600" dirty="0"/>
              <a:t> all the data possibly available.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65000"/>
              </a:spcAft>
            </a:pPr>
            <a:r>
              <a:rPr lang="en-US" sz="2600" dirty="0"/>
              <a:t>Simplify graphics whenever possible.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3235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98800" y="244475"/>
            <a:ext cx="2933700" cy="579438"/>
          </a:xfrm>
        </p:spPr>
        <p:txBody>
          <a:bodyPr/>
          <a:lstStyle/>
          <a:p>
            <a:r>
              <a:rPr lang="en-US"/>
              <a:t>Type of Slides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44" y="1232306"/>
            <a:ext cx="8807539" cy="5432256"/>
          </a:xfrm>
        </p:spPr>
        <p:txBody>
          <a:bodyPr/>
          <a:lstStyle/>
          <a:p>
            <a:pPr>
              <a:spcBef>
                <a:spcPct val="0"/>
              </a:spcBef>
              <a:spcAft>
                <a:spcPts val="1800"/>
              </a:spcAft>
              <a:tabLst>
                <a:tab pos="2566988" algn="l"/>
              </a:tabLst>
            </a:pPr>
            <a:r>
              <a:rPr lang="en-US" sz="2600" dirty="0">
                <a:solidFill>
                  <a:schemeClr val="tx2"/>
                </a:solidFill>
              </a:rPr>
              <a:t>Text Only:</a:t>
            </a:r>
            <a:r>
              <a:rPr lang="en-US" sz="2600" dirty="0"/>
              <a:t>  </a:t>
            </a:r>
            <a:r>
              <a:rPr lang="en-US" sz="2400" dirty="0"/>
              <a:t>	usually bulleted or numbered.</a:t>
            </a:r>
          </a:p>
          <a:p>
            <a:pPr>
              <a:spcBef>
                <a:spcPct val="0"/>
              </a:spcBef>
              <a:spcAft>
                <a:spcPts val="1800"/>
              </a:spcAft>
              <a:tabLst>
                <a:tab pos="2566988" algn="l"/>
              </a:tabLst>
            </a:pPr>
            <a:r>
              <a:rPr lang="en-US" sz="2600" dirty="0">
                <a:solidFill>
                  <a:schemeClr val="tx2"/>
                </a:solidFill>
              </a:rPr>
              <a:t>Graphs:</a:t>
            </a:r>
            <a:r>
              <a:rPr lang="en-US" sz="2600" dirty="0"/>
              <a:t>  </a:t>
            </a:r>
            <a:r>
              <a:rPr lang="en-US" sz="2400" dirty="0"/>
              <a:t>	x-y and bar </a:t>
            </a:r>
            <a:r>
              <a:rPr lang="en-US" sz="2400" dirty="0">
                <a:solidFill>
                  <a:schemeClr val="accent1"/>
                </a:solidFill>
              </a:rPr>
              <a:t>strongly</a:t>
            </a:r>
            <a:r>
              <a:rPr lang="en-US" sz="2400" dirty="0"/>
              <a:t> preferred.</a:t>
            </a:r>
          </a:p>
          <a:p>
            <a:pPr>
              <a:spcBef>
                <a:spcPct val="0"/>
              </a:spcBef>
              <a:spcAft>
                <a:spcPts val="1800"/>
              </a:spcAft>
              <a:tabLst>
                <a:tab pos="2566988" algn="l"/>
              </a:tabLst>
            </a:pPr>
            <a:r>
              <a:rPr lang="en-US" sz="2600" dirty="0">
                <a:solidFill>
                  <a:schemeClr val="tx2"/>
                </a:solidFill>
              </a:rPr>
              <a:t>Tables:</a:t>
            </a:r>
            <a:r>
              <a:rPr lang="en-US" sz="2600" dirty="0"/>
              <a:t>   </a:t>
            </a:r>
            <a:r>
              <a:rPr lang="en-US" sz="2400" dirty="0"/>
              <a:t>	almost always better as graph;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400" dirty="0">
                <a:solidFill>
                  <a:srgbClr val="FF0000"/>
                </a:solidFill>
              </a:rPr>
              <a:t>large tables (&gt; 9 numbers) </a:t>
            </a:r>
            <a:r>
              <a:rPr lang="en-US" i="1" dirty="0">
                <a:solidFill>
                  <a:srgbClr val="FF0000"/>
                </a:solidFill>
              </a:rPr>
              <a:t>NEVER</a:t>
            </a:r>
            <a:r>
              <a:rPr lang="en-US" sz="2400" dirty="0">
                <a:solidFill>
                  <a:srgbClr val="FF0000"/>
                </a:solidFill>
              </a:rPr>
              <a:t> work</a:t>
            </a:r>
            <a:r>
              <a:rPr lang="en-US" sz="2400" dirty="0"/>
              <a:t>.</a:t>
            </a:r>
          </a:p>
          <a:p>
            <a:pPr>
              <a:spcBef>
                <a:spcPct val="0"/>
              </a:spcBef>
              <a:spcAft>
                <a:spcPts val="1800"/>
              </a:spcAft>
              <a:tabLst>
                <a:tab pos="2566988" algn="l"/>
              </a:tabLst>
            </a:pPr>
            <a:r>
              <a:rPr lang="en-US" sz="2600" dirty="0">
                <a:solidFill>
                  <a:schemeClr val="tx2"/>
                </a:solidFill>
              </a:rPr>
              <a:t>Images:</a:t>
            </a:r>
            <a:r>
              <a:rPr lang="en-US" sz="2600" dirty="0"/>
              <a:t>  </a:t>
            </a:r>
            <a:r>
              <a:rPr lang="en-US" sz="2400" dirty="0"/>
              <a:t>	micrographs, ORTEPS, spectra, etc.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tabLst>
                <a:tab pos="2566988" algn="l"/>
              </a:tabLst>
            </a:pPr>
            <a:r>
              <a:rPr lang="en-US" sz="2600" dirty="0">
                <a:solidFill>
                  <a:schemeClr val="tx2"/>
                </a:solidFill>
              </a:rPr>
              <a:t>Conceptual  </a:t>
            </a:r>
            <a:br>
              <a:rPr lang="en-US" sz="2600" dirty="0">
                <a:solidFill>
                  <a:schemeClr val="tx2"/>
                </a:solidFill>
              </a:rPr>
            </a:br>
            <a:r>
              <a:rPr lang="en-US" sz="2600" dirty="0">
                <a:solidFill>
                  <a:schemeClr val="tx2"/>
                </a:solidFill>
              </a:rPr>
              <a:t>Cartoons:   </a:t>
            </a:r>
            <a:r>
              <a:rPr lang="en-US" dirty="0">
                <a:solidFill>
                  <a:schemeClr val="tx2"/>
                </a:solidFill>
              </a:rPr>
              <a:t>	</a:t>
            </a:r>
            <a:r>
              <a:rPr lang="en-US" sz="2400" dirty="0"/>
              <a:t>use judiciously, be credible, be careful!</a:t>
            </a:r>
          </a:p>
          <a:p>
            <a:pPr>
              <a:spcBef>
                <a:spcPct val="0"/>
              </a:spcBef>
              <a:spcAft>
                <a:spcPts val="1800"/>
              </a:spcAft>
              <a:tabLst>
                <a:tab pos="2566988" algn="l"/>
              </a:tabLst>
            </a:pPr>
            <a:r>
              <a:rPr lang="en-US" sz="2600" dirty="0">
                <a:solidFill>
                  <a:schemeClr val="tx2"/>
                </a:solidFill>
              </a:rPr>
              <a:t>Interrupters:</a:t>
            </a:r>
            <a:r>
              <a:rPr lang="en-US" sz="2600" dirty="0"/>
              <a:t>	</a:t>
            </a:r>
            <a:r>
              <a:rPr lang="en-US" sz="2400" dirty="0"/>
              <a:t>explicit transitions between “chapters”;</a:t>
            </a:r>
            <a:br>
              <a:rPr lang="en-US" sz="2400" dirty="0"/>
            </a:br>
            <a:r>
              <a:rPr lang="en-US" sz="2400" dirty="0"/>
              <a:t>	(but remember, only one story).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60000"/>
              </a:spcAft>
            </a:pP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D3B52-C166-40EF-A065-E564C55E65D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0" y="241300"/>
            <a:ext cx="5389563" cy="579438"/>
          </a:xfrm>
        </p:spPr>
        <p:txBody>
          <a:bodyPr/>
          <a:lstStyle/>
          <a:p>
            <a:r>
              <a:rPr lang="en-US"/>
              <a:t>Type of Graphs and Tables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1816" y="4373563"/>
            <a:ext cx="8765541" cy="2062103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ALWAYS label axes!   ALWAYS show units!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Use Strong Colors.  Avoid complex hatch markings.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Keep it Simple:</a:t>
            </a:r>
            <a:r>
              <a:rPr lang="en-US" sz="2400" dirty="0"/>
              <a:t>   3-D graphs usually </a:t>
            </a:r>
            <a:r>
              <a:rPr lang="en-US" sz="2400" i="1" dirty="0"/>
              <a:t>don’t</a:t>
            </a:r>
            <a:r>
              <a:rPr lang="en-US" sz="2400" dirty="0"/>
              <a:t> work well.</a:t>
            </a:r>
            <a:br>
              <a:rPr lang="en-US" sz="2400" dirty="0"/>
            </a:br>
            <a:r>
              <a:rPr lang="en-US" sz="2400" dirty="0"/>
              <a:t>			   Avoid novel graph forms.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sz="half" idx="2"/>
            <p:extLst>
              <p:ext uri="{D42A27DB-BD31-4B8C-83A1-F6EECF244321}">
                <p14:modId xmlns:p14="http://schemas.microsoft.com/office/powerpoint/2010/main" val="1275262945"/>
              </p:ext>
            </p:extLst>
          </p:nvPr>
        </p:nvGraphicFramePr>
        <p:xfrm>
          <a:off x="-39688" y="1050925"/>
          <a:ext cx="4743451" cy="328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707650"/>
              </p:ext>
            </p:extLst>
          </p:nvPr>
        </p:nvGraphicFramePr>
        <p:xfrm>
          <a:off x="3852863" y="1065213"/>
          <a:ext cx="5240337" cy="3629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5794375" y="933450"/>
            <a:ext cx="2322513" cy="2322513"/>
          </a:xfrm>
          <a:custGeom>
            <a:avLst/>
            <a:gdLst>
              <a:gd name="T0" fmla="*/ 124862716 w 21600"/>
              <a:gd name="T1" fmla="*/ 0 h 21600"/>
              <a:gd name="T2" fmla="*/ 36568613 w 21600"/>
              <a:gd name="T3" fmla="*/ 36568613 h 21600"/>
              <a:gd name="T4" fmla="*/ 0 w 21600"/>
              <a:gd name="T5" fmla="*/ 124862716 h 21600"/>
              <a:gd name="T6" fmla="*/ 36568613 w 21600"/>
              <a:gd name="T7" fmla="*/ 213156779 h 21600"/>
              <a:gd name="T8" fmla="*/ 124862716 w 21600"/>
              <a:gd name="T9" fmla="*/ 249725217 h 21600"/>
              <a:gd name="T10" fmla="*/ 213156779 w 21600"/>
              <a:gd name="T11" fmla="*/ 213156779 h 21600"/>
              <a:gd name="T12" fmla="*/ 249725217 w 21600"/>
              <a:gd name="T13" fmla="*/ 124862716 h 21600"/>
              <a:gd name="T14" fmla="*/ 213156779 w 21600"/>
              <a:gd name="T15" fmla="*/ 3656861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8039" y="17266"/>
                </a:moveTo>
                <a:cubicBezTo>
                  <a:pt x="19628" y="15487"/>
                  <a:pt x="20507" y="13185"/>
                  <a:pt x="20507" y="10800"/>
                </a:cubicBezTo>
                <a:cubicBezTo>
                  <a:pt x="20507" y="5438"/>
                  <a:pt x="16161" y="1093"/>
                  <a:pt x="10800" y="1093"/>
                </a:cubicBezTo>
                <a:cubicBezTo>
                  <a:pt x="8414" y="1092"/>
                  <a:pt x="6112" y="1971"/>
                  <a:pt x="4333" y="3560"/>
                </a:cubicBezTo>
                <a:close/>
                <a:moveTo>
                  <a:pt x="3560" y="4333"/>
                </a:moveTo>
                <a:cubicBezTo>
                  <a:pt x="1971" y="6112"/>
                  <a:pt x="1093" y="8414"/>
                  <a:pt x="1093" y="10799"/>
                </a:cubicBezTo>
                <a:cubicBezTo>
                  <a:pt x="1093" y="16161"/>
                  <a:pt x="5438" y="20507"/>
                  <a:pt x="10800" y="20507"/>
                </a:cubicBezTo>
                <a:cubicBezTo>
                  <a:pt x="13185" y="20507"/>
                  <a:pt x="15487" y="19628"/>
                  <a:pt x="17266" y="18039"/>
                </a:cubicBez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D3B52-C166-40EF-A065-E564C55E65D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9" grpId="0" uiExpand="1" build="p"/>
      <p:bldP spid="6349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724150" y="249238"/>
            <a:ext cx="3589338" cy="579437"/>
          </a:xfrm>
        </p:spPr>
        <p:txBody>
          <a:bodyPr/>
          <a:lstStyle/>
          <a:p>
            <a:r>
              <a:rPr lang="en-US" dirty="0"/>
              <a:t>Format of Graphs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5873750"/>
            <a:ext cx="8334375" cy="457200"/>
          </a:xfrm>
        </p:spPr>
        <p:txBody>
          <a:bodyPr/>
          <a:lstStyle/>
          <a:p>
            <a:pPr>
              <a:spcBef>
                <a:spcPct val="0"/>
              </a:spcBef>
              <a:spcAft>
                <a:spcPct val="50000"/>
              </a:spcAft>
              <a:buSzPct val="120000"/>
              <a:buFont typeface="Wingdings" pitchFamily="2" charset="2"/>
              <a:buNone/>
            </a:pPr>
            <a:r>
              <a:rPr lang="en-US" sz="2200" dirty="0"/>
              <a:t>Add a conclusions statement below: </a:t>
            </a:r>
            <a:r>
              <a:rPr lang="en-US" sz="2000" dirty="0"/>
              <a:t> </a:t>
            </a:r>
            <a:r>
              <a:rPr lang="en-US" sz="2400" i="1" dirty="0">
                <a:solidFill>
                  <a:schemeClr val="accent1"/>
                </a:solidFill>
              </a:rPr>
              <a:t>Give the Bottom Line.</a:t>
            </a:r>
          </a:p>
        </p:txBody>
      </p:sp>
      <p:grpSp>
        <p:nvGrpSpPr>
          <p:cNvPr id="31748" name="Group 92"/>
          <p:cNvGrpSpPr>
            <a:grpSpLocks/>
          </p:cNvGrpSpPr>
          <p:nvPr/>
        </p:nvGrpSpPr>
        <p:grpSpPr bwMode="auto">
          <a:xfrm>
            <a:off x="1654175" y="1246188"/>
            <a:ext cx="1493838" cy="1260475"/>
            <a:chOff x="1042" y="785"/>
            <a:chExt cx="941" cy="794"/>
          </a:xfrm>
        </p:grpSpPr>
        <p:sp>
          <p:nvSpPr>
            <p:cNvPr id="31821" name="Rectangle 66"/>
            <p:cNvSpPr>
              <a:spLocks noChangeArrowheads="1"/>
            </p:cNvSpPr>
            <p:nvPr/>
          </p:nvSpPr>
          <p:spPr bwMode="auto">
            <a:xfrm>
              <a:off x="1042" y="785"/>
              <a:ext cx="941" cy="7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Line 67"/>
            <p:cNvSpPr>
              <a:spLocks noChangeShapeType="1"/>
            </p:cNvSpPr>
            <p:nvPr/>
          </p:nvSpPr>
          <p:spPr bwMode="auto">
            <a:xfrm>
              <a:off x="1101" y="929"/>
              <a:ext cx="266" cy="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68"/>
            <p:cNvSpPr>
              <a:spLocks/>
            </p:cNvSpPr>
            <p:nvPr/>
          </p:nvSpPr>
          <p:spPr bwMode="auto">
            <a:xfrm>
              <a:off x="1181" y="880"/>
              <a:ext cx="106" cy="100"/>
            </a:xfrm>
            <a:custGeom>
              <a:avLst/>
              <a:gdLst>
                <a:gd name="T0" fmla="*/ 53 w 94"/>
                <a:gd name="T1" fmla="*/ 0 h 89"/>
                <a:gd name="T2" fmla="*/ 106 w 94"/>
                <a:gd name="T3" fmla="*/ 49 h 89"/>
                <a:gd name="T4" fmla="*/ 53 w 94"/>
                <a:gd name="T5" fmla="*/ 100 h 89"/>
                <a:gd name="T6" fmla="*/ 0 w 94"/>
                <a:gd name="T7" fmla="*/ 49 h 89"/>
                <a:gd name="T8" fmla="*/ 53 w 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89"/>
                <a:gd name="T17" fmla="*/ 94 w 94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89">
                  <a:moveTo>
                    <a:pt x="47" y="0"/>
                  </a:moveTo>
                  <a:lnTo>
                    <a:pt x="94" y="44"/>
                  </a:lnTo>
                  <a:lnTo>
                    <a:pt x="47" y="89"/>
                  </a:lnTo>
                  <a:lnTo>
                    <a:pt x="0" y="4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Rectangle 69"/>
            <p:cNvSpPr>
              <a:spLocks noChangeArrowheads="1"/>
            </p:cNvSpPr>
            <p:nvPr/>
          </p:nvSpPr>
          <p:spPr bwMode="auto">
            <a:xfrm>
              <a:off x="1498" y="822"/>
              <a:ext cx="354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East</a:t>
              </a:r>
              <a:endParaRPr lang="en-US" sz="2800" b="1"/>
            </a:p>
          </p:txBody>
        </p:sp>
        <p:sp>
          <p:nvSpPr>
            <p:cNvPr id="31825" name="Line 70"/>
            <p:cNvSpPr>
              <a:spLocks noChangeShapeType="1"/>
            </p:cNvSpPr>
            <p:nvPr/>
          </p:nvSpPr>
          <p:spPr bwMode="auto">
            <a:xfrm>
              <a:off x="1101" y="1195"/>
              <a:ext cx="266" cy="1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Rectangle 71"/>
            <p:cNvSpPr>
              <a:spLocks noChangeArrowheads="1"/>
            </p:cNvSpPr>
            <p:nvPr/>
          </p:nvSpPr>
          <p:spPr bwMode="auto">
            <a:xfrm>
              <a:off x="1181" y="1144"/>
              <a:ext cx="99" cy="9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Rectangle 72"/>
            <p:cNvSpPr>
              <a:spLocks noChangeArrowheads="1"/>
            </p:cNvSpPr>
            <p:nvPr/>
          </p:nvSpPr>
          <p:spPr bwMode="auto">
            <a:xfrm>
              <a:off x="1504" y="1087"/>
              <a:ext cx="401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West</a:t>
              </a:r>
              <a:endParaRPr lang="en-US" sz="2800" b="1"/>
            </a:p>
          </p:txBody>
        </p:sp>
        <p:sp>
          <p:nvSpPr>
            <p:cNvPr id="31828" name="Line 73"/>
            <p:cNvSpPr>
              <a:spLocks noChangeShapeType="1"/>
            </p:cNvSpPr>
            <p:nvPr/>
          </p:nvSpPr>
          <p:spPr bwMode="auto">
            <a:xfrm>
              <a:off x="1101" y="1460"/>
              <a:ext cx="266" cy="1"/>
            </a:xfrm>
            <a:prstGeom prst="lin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74"/>
            <p:cNvSpPr>
              <a:spLocks/>
            </p:cNvSpPr>
            <p:nvPr/>
          </p:nvSpPr>
          <p:spPr bwMode="auto">
            <a:xfrm>
              <a:off x="1181" y="1409"/>
              <a:ext cx="106" cy="102"/>
            </a:xfrm>
            <a:custGeom>
              <a:avLst/>
              <a:gdLst>
                <a:gd name="T0" fmla="*/ 53 w 94"/>
                <a:gd name="T1" fmla="*/ 0 h 90"/>
                <a:gd name="T2" fmla="*/ 106 w 94"/>
                <a:gd name="T3" fmla="*/ 102 h 90"/>
                <a:gd name="T4" fmla="*/ 0 w 94"/>
                <a:gd name="T5" fmla="*/ 102 h 90"/>
                <a:gd name="T6" fmla="*/ 53 w 94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90"/>
                <a:gd name="T14" fmla="*/ 94 w 94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90">
                  <a:moveTo>
                    <a:pt x="47" y="0"/>
                  </a:moveTo>
                  <a:lnTo>
                    <a:pt x="94" y="90"/>
                  </a:lnTo>
                  <a:lnTo>
                    <a:pt x="0" y="9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Rectangle 75"/>
            <p:cNvSpPr>
              <a:spLocks noChangeArrowheads="1"/>
            </p:cNvSpPr>
            <p:nvPr/>
          </p:nvSpPr>
          <p:spPr bwMode="auto">
            <a:xfrm>
              <a:off x="1507" y="1352"/>
              <a:ext cx="44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100" b="1">
                  <a:solidFill>
                    <a:srgbClr val="000000"/>
                  </a:solidFill>
                </a:rPr>
                <a:t>North</a:t>
              </a:r>
              <a:endParaRPr lang="en-US" sz="2800" b="1"/>
            </a:p>
          </p:txBody>
        </p:sp>
      </p:grpSp>
      <p:grpSp>
        <p:nvGrpSpPr>
          <p:cNvPr id="31749" name="Group 115"/>
          <p:cNvGrpSpPr>
            <a:grpSpLocks/>
          </p:cNvGrpSpPr>
          <p:nvPr/>
        </p:nvGrpSpPr>
        <p:grpSpPr bwMode="auto">
          <a:xfrm>
            <a:off x="612775" y="928688"/>
            <a:ext cx="7473950" cy="4519612"/>
            <a:chOff x="386" y="585"/>
            <a:chExt cx="4708" cy="2847"/>
          </a:xfrm>
        </p:grpSpPr>
        <p:grpSp>
          <p:nvGrpSpPr>
            <p:cNvPr id="31755" name="Group 113"/>
            <p:cNvGrpSpPr>
              <a:grpSpLocks/>
            </p:cNvGrpSpPr>
            <p:nvPr/>
          </p:nvGrpSpPr>
          <p:grpSpPr bwMode="auto">
            <a:xfrm>
              <a:off x="609" y="585"/>
              <a:ext cx="4485" cy="2616"/>
              <a:chOff x="609" y="585"/>
              <a:chExt cx="4485" cy="2616"/>
            </a:xfrm>
          </p:grpSpPr>
          <p:grpSp>
            <p:nvGrpSpPr>
              <p:cNvPr id="31802" name="Group 85"/>
              <p:cNvGrpSpPr>
                <a:grpSpLocks/>
              </p:cNvGrpSpPr>
              <p:nvPr/>
            </p:nvGrpSpPr>
            <p:grpSpPr bwMode="auto">
              <a:xfrm>
                <a:off x="609" y="585"/>
                <a:ext cx="213" cy="2502"/>
                <a:chOff x="585" y="585"/>
                <a:chExt cx="213" cy="2502"/>
              </a:xfrm>
            </p:grpSpPr>
            <p:sp>
              <p:nvSpPr>
                <p:cNvPr id="31810" name="Rectangle 47"/>
                <p:cNvSpPr>
                  <a:spLocks noChangeArrowheads="1"/>
                </p:cNvSpPr>
                <p:nvPr/>
              </p:nvSpPr>
              <p:spPr bwMode="auto">
                <a:xfrm>
                  <a:off x="727" y="2933"/>
                  <a:ext cx="7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0</a:t>
                  </a:r>
                  <a:endParaRPr lang="en-US" sz="1600"/>
                </a:p>
              </p:txBody>
            </p:sp>
            <p:sp>
              <p:nvSpPr>
                <p:cNvPr id="31811" name="Rectangle 48"/>
                <p:cNvSpPr>
                  <a:spLocks noChangeArrowheads="1"/>
                </p:cNvSpPr>
                <p:nvPr/>
              </p:nvSpPr>
              <p:spPr bwMode="auto">
                <a:xfrm>
                  <a:off x="656" y="2699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10</a:t>
                  </a:r>
                  <a:endParaRPr lang="en-US" sz="1600"/>
                </a:p>
              </p:txBody>
            </p:sp>
            <p:sp>
              <p:nvSpPr>
                <p:cNvPr id="31812" name="Rectangle 49"/>
                <p:cNvSpPr>
                  <a:spLocks noChangeArrowheads="1"/>
                </p:cNvSpPr>
                <p:nvPr/>
              </p:nvSpPr>
              <p:spPr bwMode="auto">
                <a:xfrm>
                  <a:off x="656" y="2466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20</a:t>
                  </a:r>
                  <a:endParaRPr lang="en-US" sz="1600"/>
                </a:p>
              </p:txBody>
            </p:sp>
            <p:sp>
              <p:nvSpPr>
                <p:cNvPr id="31813" name="Rectangle 50"/>
                <p:cNvSpPr>
                  <a:spLocks noChangeArrowheads="1"/>
                </p:cNvSpPr>
                <p:nvPr/>
              </p:nvSpPr>
              <p:spPr bwMode="auto">
                <a:xfrm>
                  <a:off x="656" y="2226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30</a:t>
                  </a:r>
                  <a:endParaRPr lang="en-US" sz="1600"/>
                </a:p>
              </p:txBody>
            </p:sp>
            <p:sp>
              <p:nvSpPr>
                <p:cNvPr id="31814" name="Rectangle 51"/>
                <p:cNvSpPr>
                  <a:spLocks noChangeArrowheads="1"/>
                </p:cNvSpPr>
                <p:nvPr/>
              </p:nvSpPr>
              <p:spPr bwMode="auto">
                <a:xfrm>
                  <a:off x="656" y="1991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40</a:t>
                  </a:r>
                  <a:endParaRPr lang="en-US" sz="1600"/>
                </a:p>
              </p:txBody>
            </p:sp>
            <p:sp>
              <p:nvSpPr>
                <p:cNvPr id="31815" name="Rectangle 52"/>
                <p:cNvSpPr>
                  <a:spLocks noChangeArrowheads="1"/>
                </p:cNvSpPr>
                <p:nvPr/>
              </p:nvSpPr>
              <p:spPr bwMode="auto">
                <a:xfrm>
                  <a:off x="656" y="1758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50</a:t>
                  </a:r>
                  <a:endParaRPr lang="en-US" sz="1600"/>
                </a:p>
              </p:txBody>
            </p:sp>
            <p:sp>
              <p:nvSpPr>
                <p:cNvPr id="31816" name="Rectangle 53"/>
                <p:cNvSpPr>
                  <a:spLocks noChangeArrowheads="1"/>
                </p:cNvSpPr>
                <p:nvPr/>
              </p:nvSpPr>
              <p:spPr bwMode="auto">
                <a:xfrm>
                  <a:off x="656" y="1525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60</a:t>
                  </a:r>
                  <a:endParaRPr lang="en-US" sz="1600"/>
                </a:p>
              </p:txBody>
            </p:sp>
            <p:sp>
              <p:nvSpPr>
                <p:cNvPr id="31817" name="Rectangle 54"/>
                <p:cNvSpPr>
                  <a:spLocks noChangeArrowheads="1"/>
                </p:cNvSpPr>
                <p:nvPr/>
              </p:nvSpPr>
              <p:spPr bwMode="auto">
                <a:xfrm>
                  <a:off x="656" y="1292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70</a:t>
                  </a:r>
                  <a:endParaRPr lang="en-US" sz="1600"/>
                </a:p>
              </p:txBody>
            </p:sp>
            <p:sp>
              <p:nvSpPr>
                <p:cNvPr id="31818" name="Rectangle 55"/>
                <p:cNvSpPr>
                  <a:spLocks noChangeArrowheads="1"/>
                </p:cNvSpPr>
                <p:nvPr/>
              </p:nvSpPr>
              <p:spPr bwMode="auto">
                <a:xfrm>
                  <a:off x="656" y="1052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80</a:t>
                  </a:r>
                  <a:endParaRPr lang="en-US" sz="1600"/>
                </a:p>
              </p:txBody>
            </p:sp>
            <p:sp>
              <p:nvSpPr>
                <p:cNvPr id="31819" name="Rectangle 56"/>
                <p:cNvSpPr>
                  <a:spLocks noChangeArrowheads="1"/>
                </p:cNvSpPr>
                <p:nvPr/>
              </p:nvSpPr>
              <p:spPr bwMode="auto">
                <a:xfrm>
                  <a:off x="656" y="818"/>
                  <a:ext cx="142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90</a:t>
                  </a:r>
                  <a:endParaRPr lang="en-US" sz="1600"/>
                </a:p>
              </p:txBody>
            </p:sp>
            <p:sp>
              <p:nvSpPr>
                <p:cNvPr id="31820" name="Rectangle 57"/>
                <p:cNvSpPr>
                  <a:spLocks noChangeArrowheads="1"/>
                </p:cNvSpPr>
                <p:nvPr/>
              </p:nvSpPr>
              <p:spPr bwMode="auto">
                <a:xfrm>
                  <a:off x="585" y="585"/>
                  <a:ext cx="213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00000"/>
                      </a:solidFill>
                    </a:rPr>
                    <a:t>100</a:t>
                  </a:r>
                  <a:endParaRPr lang="en-US" sz="1600" dirty="0"/>
                </a:p>
              </p:txBody>
            </p:sp>
          </p:grpSp>
          <p:grpSp>
            <p:nvGrpSpPr>
              <p:cNvPr id="31803" name="Group 86"/>
              <p:cNvGrpSpPr>
                <a:grpSpLocks/>
              </p:cNvGrpSpPr>
              <p:nvPr/>
            </p:nvGrpSpPr>
            <p:grpSpPr bwMode="auto">
              <a:xfrm>
                <a:off x="869" y="3046"/>
                <a:ext cx="4225" cy="155"/>
                <a:chOff x="885" y="3098"/>
                <a:chExt cx="4225" cy="155"/>
              </a:xfrm>
            </p:grpSpPr>
            <p:sp>
              <p:nvSpPr>
                <p:cNvPr id="31804" name="Rectangle 58"/>
                <p:cNvSpPr>
                  <a:spLocks noChangeArrowheads="1"/>
                </p:cNvSpPr>
                <p:nvPr/>
              </p:nvSpPr>
              <p:spPr bwMode="auto">
                <a:xfrm>
                  <a:off x="885" y="3098"/>
                  <a:ext cx="7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 dirty="0">
                      <a:solidFill>
                        <a:srgbClr val="000000"/>
                      </a:solidFill>
                    </a:rPr>
                    <a:t>0</a:t>
                  </a:r>
                  <a:endParaRPr lang="en-US" sz="1600" dirty="0"/>
                </a:p>
              </p:txBody>
            </p:sp>
            <p:sp>
              <p:nvSpPr>
                <p:cNvPr id="31805" name="Rectangle 59"/>
                <p:cNvSpPr>
                  <a:spLocks noChangeArrowheads="1"/>
                </p:cNvSpPr>
                <p:nvPr/>
              </p:nvSpPr>
              <p:spPr bwMode="auto">
                <a:xfrm>
                  <a:off x="1478" y="3098"/>
                  <a:ext cx="546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{16 point}</a:t>
                  </a:r>
                  <a:endParaRPr lang="en-US" sz="1600"/>
                </a:p>
              </p:txBody>
            </p:sp>
            <p:sp>
              <p:nvSpPr>
                <p:cNvPr id="31806" name="Rectangle 60"/>
                <p:cNvSpPr>
                  <a:spLocks noChangeArrowheads="1"/>
                </p:cNvSpPr>
                <p:nvPr/>
              </p:nvSpPr>
              <p:spPr bwMode="auto">
                <a:xfrm>
                  <a:off x="2548" y="3098"/>
                  <a:ext cx="7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2</a:t>
                  </a:r>
                  <a:endParaRPr lang="en-US" sz="1600"/>
                </a:p>
              </p:txBody>
            </p:sp>
            <p:sp>
              <p:nvSpPr>
                <p:cNvPr id="31807" name="Rectangle 61"/>
                <p:cNvSpPr>
                  <a:spLocks noChangeArrowheads="1"/>
                </p:cNvSpPr>
                <p:nvPr/>
              </p:nvSpPr>
              <p:spPr bwMode="auto">
                <a:xfrm>
                  <a:off x="3376" y="3098"/>
                  <a:ext cx="7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3</a:t>
                  </a:r>
                  <a:endParaRPr lang="en-US" sz="1600"/>
                </a:p>
              </p:txBody>
            </p:sp>
            <p:sp>
              <p:nvSpPr>
                <p:cNvPr id="31808" name="Rectangle 62"/>
                <p:cNvSpPr>
                  <a:spLocks noChangeArrowheads="1"/>
                </p:cNvSpPr>
                <p:nvPr/>
              </p:nvSpPr>
              <p:spPr bwMode="auto">
                <a:xfrm>
                  <a:off x="4211" y="3098"/>
                  <a:ext cx="7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4</a:t>
                  </a:r>
                  <a:endParaRPr lang="en-US" sz="1600"/>
                </a:p>
              </p:txBody>
            </p:sp>
            <p:sp>
              <p:nvSpPr>
                <p:cNvPr id="31809" name="Rectangle 63"/>
                <p:cNvSpPr>
                  <a:spLocks noChangeArrowheads="1"/>
                </p:cNvSpPr>
                <p:nvPr/>
              </p:nvSpPr>
              <p:spPr bwMode="auto">
                <a:xfrm>
                  <a:off x="5039" y="3098"/>
                  <a:ext cx="71" cy="15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1600">
                      <a:solidFill>
                        <a:srgbClr val="000000"/>
                      </a:solidFill>
                    </a:rPr>
                    <a:t>5</a:t>
                  </a:r>
                  <a:endParaRPr lang="en-US" sz="1600"/>
                </a:p>
              </p:txBody>
            </p:sp>
          </p:grpSp>
        </p:grpSp>
        <p:grpSp>
          <p:nvGrpSpPr>
            <p:cNvPr id="31756" name="Group 114"/>
            <p:cNvGrpSpPr>
              <a:grpSpLocks/>
            </p:cNvGrpSpPr>
            <p:nvPr/>
          </p:nvGrpSpPr>
          <p:grpSpPr bwMode="auto">
            <a:xfrm>
              <a:off x="386" y="1120"/>
              <a:ext cx="3914" cy="2312"/>
              <a:chOff x="386" y="1120"/>
              <a:chExt cx="3914" cy="2312"/>
            </a:xfrm>
          </p:grpSpPr>
          <p:sp>
            <p:nvSpPr>
              <p:cNvPr id="31800" name="Rectangle 64"/>
              <p:cNvSpPr>
                <a:spLocks noChangeArrowheads="1"/>
              </p:cNvSpPr>
              <p:nvPr/>
            </p:nvSpPr>
            <p:spPr bwMode="auto">
              <a:xfrm>
                <a:off x="1754" y="3240"/>
                <a:ext cx="2546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</a:rPr>
                  <a:t>X-axis Title (units)  {20 point font}</a:t>
                </a:r>
                <a:endParaRPr lang="en-US" sz="2000" b="1" dirty="0"/>
              </a:p>
            </p:txBody>
          </p:sp>
          <p:sp>
            <p:nvSpPr>
              <p:cNvPr id="31801" name="Rectangle 65"/>
              <p:cNvSpPr>
                <a:spLocks noChangeArrowheads="1"/>
              </p:cNvSpPr>
              <p:nvPr/>
            </p:nvSpPr>
            <p:spPr bwMode="auto">
              <a:xfrm rot="16200000">
                <a:off x="-224" y="1730"/>
                <a:ext cx="1411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 dirty="0">
                    <a:solidFill>
                      <a:srgbClr val="000000"/>
                    </a:solidFill>
                  </a:rPr>
                  <a:t>Y Title Bod  (units)</a:t>
                </a:r>
                <a:endParaRPr lang="en-US" sz="2000" b="1" dirty="0"/>
              </a:p>
            </p:txBody>
          </p:sp>
        </p:grpSp>
        <p:sp>
          <p:nvSpPr>
            <p:cNvPr id="31757" name="Rectangle 5"/>
            <p:cNvSpPr>
              <a:spLocks noChangeArrowheads="1"/>
            </p:cNvSpPr>
            <p:nvPr/>
          </p:nvSpPr>
          <p:spPr bwMode="auto">
            <a:xfrm>
              <a:off x="909" y="664"/>
              <a:ext cx="4155" cy="2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Rectangle 6"/>
            <p:cNvSpPr>
              <a:spLocks noChangeArrowheads="1"/>
            </p:cNvSpPr>
            <p:nvPr/>
          </p:nvSpPr>
          <p:spPr bwMode="auto">
            <a:xfrm>
              <a:off x="909" y="664"/>
              <a:ext cx="4155" cy="2349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Line 7"/>
            <p:cNvSpPr>
              <a:spLocks noChangeShapeType="1"/>
            </p:cNvSpPr>
            <p:nvPr/>
          </p:nvSpPr>
          <p:spPr bwMode="auto">
            <a:xfrm>
              <a:off x="909" y="664"/>
              <a:ext cx="1" cy="234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Line 8"/>
            <p:cNvSpPr>
              <a:spLocks noChangeShapeType="1"/>
            </p:cNvSpPr>
            <p:nvPr/>
          </p:nvSpPr>
          <p:spPr bwMode="auto">
            <a:xfrm>
              <a:off x="856" y="3013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Line 9"/>
            <p:cNvSpPr>
              <a:spLocks noChangeShapeType="1"/>
            </p:cNvSpPr>
            <p:nvPr/>
          </p:nvSpPr>
          <p:spPr bwMode="auto">
            <a:xfrm>
              <a:off x="856" y="2779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Line 10"/>
            <p:cNvSpPr>
              <a:spLocks noChangeShapeType="1"/>
            </p:cNvSpPr>
            <p:nvPr/>
          </p:nvSpPr>
          <p:spPr bwMode="auto">
            <a:xfrm>
              <a:off x="856" y="2545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Line 11"/>
            <p:cNvSpPr>
              <a:spLocks noChangeShapeType="1"/>
            </p:cNvSpPr>
            <p:nvPr/>
          </p:nvSpPr>
          <p:spPr bwMode="auto">
            <a:xfrm>
              <a:off x="856" y="2305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Line 12"/>
            <p:cNvSpPr>
              <a:spLocks noChangeShapeType="1"/>
            </p:cNvSpPr>
            <p:nvPr/>
          </p:nvSpPr>
          <p:spPr bwMode="auto">
            <a:xfrm>
              <a:off x="856" y="2072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Line 13"/>
            <p:cNvSpPr>
              <a:spLocks noChangeShapeType="1"/>
            </p:cNvSpPr>
            <p:nvPr/>
          </p:nvSpPr>
          <p:spPr bwMode="auto">
            <a:xfrm>
              <a:off x="856" y="1839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Line 14"/>
            <p:cNvSpPr>
              <a:spLocks noChangeShapeType="1"/>
            </p:cNvSpPr>
            <p:nvPr/>
          </p:nvSpPr>
          <p:spPr bwMode="auto">
            <a:xfrm>
              <a:off x="856" y="1605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Line 15"/>
            <p:cNvSpPr>
              <a:spLocks noChangeShapeType="1"/>
            </p:cNvSpPr>
            <p:nvPr/>
          </p:nvSpPr>
          <p:spPr bwMode="auto">
            <a:xfrm>
              <a:off x="856" y="1371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Line 16"/>
            <p:cNvSpPr>
              <a:spLocks noChangeShapeType="1"/>
            </p:cNvSpPr>
            <p:nvPr/>
          </p:nvSpPr>
          <p:spPr bwMode="auto">
            <a:xfrm>
              <a:off x="856" y="1132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Line 17"/>
            <p:cNvSpPr>
              <a:spLocks noChangeShapeType="1"/>
            </p:cNvSpPr>
            <p:nvPr/>
          </p:nvSpPr>
          <p:spPr bwMode="auto">
            <a:xfrm>
              <a:off x="856" y="898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Line 18"/>
            <p:cNvSpPr>
              <a:spLocks noChangeShapeType="1"/>
            </p:cNvSpPr>
            <p:nvPr/>
          </p:nvSpPr>
          <p:spPr bwMode="auto">
            <a:xfrm>
              <a:off x="856" y="664"/>
              <a:ext cx="53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Line 19"/>
            <p:cNvSpPr>
              <a:spLocks noChangeShapeType="1"/>
            </p:cNvSpPr>
            <p:nvPr/>
          </p:nvSpPr>
          <p:spPr bwMode="auto">
            <a:xfrm>
              <a:off x="909" y="3013"/>
              <a:ext cx="4155" cy="1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Line 20"/>
            <p:cNvSpPr>
              <a:spLocks noChangeShapeType="1"/>
            </p:cNvSpPr>
            <p:nvPr/>
          </p:nvSpPr>
          <p:spPr bwMode="auto">
            <a:xfrm flipV="1">
              <a:off x="909" y="3013"/>
              <a:ext cx="1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Line 21"/>
            <p:cNvSpPr>
              <a:spLocks noChangeShapeType="1"/>
            </p:cNvSpPr>
            <p:nvPr/>
          </p:nvSpPr>
          <p:spPr bwMode="auto">
            <a:xfrm flipV="1">
              <a:off x="1738" y="3013"/>
              <a:ext cx="1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Line 22"/>
            <p:cNvSpPr>
              <a:spLocks noChangeShapeType="1"/>
            </p:cNvSpPr>
            <p:nvPr/>
          </p:nvSpPr>
          <p:spPr bwMode="auto">
            <a:xfrm flipV="1">
              <a:off x="2573" y="3013"/>
              <a:ext cx="1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Line 23"/>
            <p:cNvSpPr>
              <a:spLocks noChangeShapeType="1"/>
            </p:cNvSpPr>
            <p:nvPr/>
          </p:nvSpPr>
          <p:spPr bwMode="auto">
            <a:xfrm flipV="1">
              <a:off x="3401" y="3013"/>
              <a:ext cx="1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Line 24"/>
            <p:cNvSpPr>
              <a:spLocks noChangeShapeType="1"/>
            </p:cNvSpPr>
            <p:nvPr/>
          </p:nvSpPr>
          <p:spPr bwMode="auto">
            <a:xfrm flipV="1">
              <a:off x="4236" y="3013"/>
              <a:ext cx="1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Line 25"/>
            <p:cNvSpPr>
              <a:spLocks noChangeShapeType="1"/>
            </p:cNvSpPr>
            <p:nvPr/>
          </p:nvSpPr>
          <p:spPr bwMode="auto">
            <a:xfrm flipV="1">
              <a:off x="5064" y="3013"/>
              <a:ext cx="1" cy="5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Freeform 26"/>
            <p:cNvSpPr>
              <a:spLocks/>
            </p:cNvSpPr>
            <p:nvPr/>
          </p:nvSpPr>
          <p:spPr bwMode="auto">
            <a:xfrm>
              <a:off x="1738" y="2368"/>
              <a:ext cx="835" cy="165"/>
            </a:xfrm>
            <a:custGeom>
              <a:avLst/>
              <a:gdLst>
                <a:gd name="T0" fmla="*/ 0 w 741"/>
                <a:gd name="T1" fmla="*/ 165 h 146"/>
                <a:gd name="T2" fmla="*/ 53 w 741"/>
                <a:gd name="T3" fmla="*/ 158 h 146"/>
                <a:gd name="T4" fmla="*/ 106 w 741"/>
                <a:gd name="T5" fmla="*/ 153 h 146"/>
                <a:gd name="T6" fmla="*/ 212 w 741"/>
                <a:gd name="T7" fmla="*/ 153 h 146"/>
                <a:gd name="T8" fmla="*/ 311 w 741"/>
                <a:gd name="T9" fmla="*/ 158 h 146"/>
                <a:gd name="T10" fmla="*/ 417 w 741"/>
                <a:gd name="T11" fmla="*/ 165 h 146"/>
                <a:gd name="T12" fmla="*/ 524 w 741"/>
                <a:gd name="T13" fmla="*/ 158 h 146"/>
                <a:gd name="T14" fmla="*/ 577 w 741"/>
                <a:gd name="T15" fmla="*/ 146 h 146"/>
                <a:gd name="T16" fmla="*/ 630 w 741"/>
                <a:gd name="T17" fmla="*/ 133 h 146"/>
                <a:gd name="T18" fmla="*/ 676 w 741"/>
                <a:gd name="T19" fmla="*/ 114 h 146"/>
                <a:gd name="T20" fmla="*/ 729 w 741"/>
                <a:gd name="T21" fmla="*/ 83 h 146"/>
                <a:gd name="T22" fmla="*/ 782 w 741"/>
                <a:gd name="T23" fmla="*/ 45 h 146"/>
                <a:gd name="T24" fmla="*/ 835 w 741"/>
                <a:gd name="T25" fmla="*/ 0 h 14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41"/>
                <a:gd name="T40" fmla="*/ 0 h 146"/>
                <a:gd name="T41" fmla="*/ 741 w 741"/>
                <a:gd name="T42" fmla="*/ 146 h 14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41" h="146">
                  <a:moveTo>
                    <a:pt x="0" y="146"/>
                  </a:moveTo>
                  <a:lnTo>
                    <a:pt x="47" y="140"/>
                  </a:lnTo>
                  <a:lnTo>
                    <a:pt x="94" y="135"/>
                  </a:lnTo>
                  <a:lnTo>
                    <a:pt x="188" y="135"/>
                  </a:lnTo>
                  <a:lnTo>
                    <a:pt x="276" y="140"/>
                  </a:lnTo>
                  <a:lnTo>
                    <a:pt x="370" y="146"/>
                  </a:lnTo>
                  <a:lnTo>
                    <a:pt x="465" y="140"/>
                  </a:lnTo>
                  <a:lnTo>
                    <a:pt x="512" y="129"/>
                  </a:lnTo>
                  <a:lnTo>
                    <a:pt x="559" y="118"/>
                  </a:lnTo>
                  <a:lnTo>
                    <a:pt x="600" y="101"/>
                  </a:lnTo>
                  <a:lnTo>
                    <a:pt x="647" y="73"/>
                  </a:lnTo>
                  <a:lnTo>
                    <a:pt x="694" y="40"/>
                  </a:lnTo>
                  <a:lnTo>
                    <a:pt x="741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Freeform 27"/>
            <p:cNvSpPr>
              <a:spLocks/>
            </p:cNvSpPr>
            <p:nvPr/>
          </p:nvSpPr>
          <p:spPr bwMode="auto">
            <a:xfrm>
              <a:off x="2573" y="898"/>
              <a:ext cx="828" cy="1470"/>
            </a:xfrm>
            <a:custGeom>
              <a:avLst/>
              <a:gdLst>
                <a:gd name="T0" fmla="*/ 0 w 735"/>
                <a:gd name="T1" fmla="*/ 1470 h 1305"/>
                <a:gd name="T2" fmla="*/ 26 w 735"/>
                <a:gd name="T3" fmla="*/ 1445 h 1305"/>
                <a:gd name="T4" fmla="*/ 53 w 735"/>
                <a:gd name="T5" fmla="*/ 1407 h 1305"/>
                <a:gd name="T6" fmla="*/ 79 w 735"/>
                <a:gd name="T7" fmla="*/ 1370 h 1305"/>
                <a:gd name="T8" fmla="*/ 106 w 735"/>
                <a:gd name="T9" fmla="*/ 1326 h 1305"/>
                <a:gd name="T10" fmla="*/ 152 w 735"/>
                <a:gd name="T11" fmla="*/ 1230 h 1305"/>
                <a:gd name="T12" fmla="*/ 205 w 735"/>
                <a:gd name="T13" fmla="*/ 1123 h 1305"/>
                <a:gd name="T14" fmla="*/ 258 w 735"/>
                <a:gd name="T15" fmla="*/ 1004 h 1305"/>
                <a:gd name="T16" fmla="*/ 311 w 735"/>
                <a:gd name="T17" fmla="*/ 877 h 1305"/>
                <a:gd name="T18" fmla="*/ 410 w 735"/>
                <a:gd name="T19" fmla="*/ 625 h 1305"/>
                <a:gd name="T20" fmla="*/ 464 w 735"/>
                <a:gd name="T21" fmla="*/ 499 h 1305"/>
                <a:gd name="T22" fmla="*/ 517 w 735"/>
                <a:gd name="T23" fmla="*/ 378 h 1305"/>
                <a:gd name="T24" fmla="*/ 570 w 735"/>
                <a:gd name="T25" fmla="*/ 271 h 1305"/>
                <a:gd name="T26" fmla="*/ 623 w 735"/>
                <a:gd name="T27" fmla="*/ 177 h 1305"/>
                <a:gd name="T28" fmla="*/ 649 w 735"/>
                <a:gd name="T29" fmla="*/ 140 h 1305"/>
                <a:gd name="T30" fmla="*/ 669 w 735"/>
                <a:gd name="T31" fmla="*/ 101 h 1305"/>
                <a:gd name="T32" fmla="*/ 695 w 735"/>
                <a:gd name="T33" fmla="*/ 70 h 1305"/>
                <a:gd name="T34" fmla="*/ 722 w 735"/>
                <a:gd name="T35" fmla="*/ 45 h 1305"/>
                <a:gd name="T36" fmla="*/ 748 w 735"/>
                <a:gd name="T37" fmla="*/ 26 h 1305"/>
                <a:gd name="T38" fmla="*/ 775 w 735"/>
                <a:gd name="T39" fmla="*/ 7 h 1305"/>
                <a:gd name="T40" fmla="*/ 801 w 735"/>
                <a:gd name="T41" fmla="*/ 0 h 1305"/>
                <a:gd name="T42" fmla="*/ 828 w 735"/>
                <a:gd name="T43" fmla="*/ 0 h 130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735"/>
                <a:gd name="T67" fmla="*/ 0 h 1305"/>
                <a:gd name="T68" fmla="*/ 735 w 735"/>
                <a:gd name="T69" fmla="*/ 1305 h 1305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735" h="1305">
                  <a:moveTo>
                    <a:pt x="0" y="1305"/>
                  </a:moveTo>
                  <a:lnTo>
                    <a:pt x="23" y="1283"/>
                  </a:lnTo>
                  <a:lnTo>
                    <a:pt x="47" y="1249"/>
                  </a:lnTo>
                  <a:lnTo>
                    <a:pt x="70" y="1216"/>
                  </a:lnTo>
                  <a:lnTo>
                    <a:pt x="94" y="1177"/>
                  </a:lnTo>
                  <a:lnTo>
                    <a:pt x="135" y="1092"/>
                  </a:lnTo>
                  <a:lnTo>
                    <a:pt x="182" y="997"/>
                  </a:lnTo>
                  <a:lnTo>
                    <a:pt x="229" y="891"/>
                  </a:lnTo>
                  <a:lnTo>
                    <a:pt x="276" y="779"/>
                  </a:lnTo>
                  <a:lnTo>
                    <a:pt x="364" y="555"/>
                  </a:lnTo>
                  <a:lnTo>
                    <a:pt x="412" y="443"/>
                  </a:lnTo>
                  <a:lnTo>
                    <a:pt x="459" y="336"/>
                  </a:lnTo>
                  <a:lnTo>
                    <a:pt x="506" y="241"/>
                  </a:lnTo>
                  <a:lnTo>
                    <a:pt x="553" y="157"/>
                  </a:lnTo>
                  <a:lnTo>
                    <a:pt x="576" y="124"/>
                  </a:lnTo>
                  <a:lnTo>
                    <a:pt x="594" y="90"/>
                  </a:lnTo>
                  <a:lnTo>
                    <a:pt x="617" y="62"/>
                  </a:lnTo>
                  <a:lnTo>
                    <a:pt x="641" y="40"/>
                  </a:lnTo>
                  <a:lnTo>
                    <a:pt x="664" y="23"/>
                  </a:lnTo>
                  <a:lnTo>
                    <a:pt x="688" y="6"/>
                  </a:lnTo>
                  <a:lnTo>
                    <a:pt x="711" y="0"/>
                  </a:lnTo>
                  <a:lnTo>
                    <a:pt x="735" y="0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28"/>
            <p:cNvSpPr>
              <a:spLocks/>
            </p:cNvSpPr>
            <p:nvPr/>
          </p:nvSpPr>
          <p:spPr bwMode="auto">
            <a:xfrm>
              <a:off x="3401" y="898"/>
              <a:ext cx="835" cy="1635"/>
            </a:xfrm>
            <a:custGeom>
              <a:avLst/>
              <a:gdLst>
                <a:gd name="T0" fmla="*/ 0 w 741"/>
                <a:gd name="T1" fmla="*/ 0 h 1451"/>
                <a:gd name="T2" fmla="*/ 26 w 741"/>
                <a:gd name="T3" fmla="*/ 7 h 1451"/>
                <a:gd name="T4" fmla="*/ 53 w 741"/>
                <a:gd name="T5" fmla="*/ 19 h 1451"/>
                <a:gd name="T6" fmla="*/ 79 w 741"/>
                <a:gd name="T7" fmla="*/ 32 h 1451"/>
                <a:gd name="T8" fmla="*/ 106 w 741"/>
                <a:gd name="T9" fmla="*/ 57 h 1451"/>
                <a:gd name="T10" fmla="*/ 133 w 741"/>
                <a:gd name="T11" fmla="*/ 82 h 1451"/>
                <a:gd name="T12" fmla="*/ 159 w 741"/>
                <a:gd name="T13" fmla="*/ 114 h 1451"/>
                <a:gd name="T14" fmla="*/ 205 w 741"/>
                <a:gd name="T15" fmla="*/ 189 h 1451"/>
                <a:gd name="T16" fmla="*/ 258 w 741"/>
                <a:gd name="T17" fmla="*/ 284 h 1451"/>
                <a:gd name="T18" fmla="*/ 311 w 741"/>
                <a:gd name="T19" fmla="*/ 385 h 1451"/>
                <a:gd name="T20" fmla="*/ 364 w 741"/>
                <a:gd name="T21" fmla="*/ 499 h 1451"/>
                <a:gd name="T22" fmla="*/ 417 w 741"/>
                <a:gd name="T23" fmla="*/ 625 h 1451"/>
                <a:gd name="T24" fmla="*/ 470 w 741"/>
                <a:gd name="T25" fmla="*/ 752 h 1451"/>
                <a:gd name="T26" fmla="*/ 523 w 741"/>
                <a:gd name="T27" fmla="*/ 883 h 1451"/>
                <a:gd name="T28" fmla="*/ 623 w 741"/>
                <a:gd name="T29" fmla="*/ 1155 h 1451"/>
                <a:gd name="T30" fmla="*/ 676 w 741"/>
                <a:gd name="T31" fmla="*/ 1281 h 1451"/>
                <a:gd name="T32" fmla="*/ 729 w 741"/>
                <a:gd name="T33" fmla="*/ 1407 h 1451"/>
                <a:gd name="T34" fmla="*/ 782 w 741"/>
                <a:gd name="T35" fmla="*/ 1528 h 1451"/>
                <a:gd name="T36" fmla="*/ 835 w 741"/>
                <a:gd name="T37" fmla="*/ 1635 h 145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41"/>
                <a:gd name="T58" fmla="*/ 0 h 1451"/>
                <a:gd name="T59" fmla="*/ 741 w 741"/>
                <a:gd name="T60" fmla="*/ 1451 h 1451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41" h="1451">
                  <a:moveTo>
                    <a:pt x="0" y="0"/>
                  </a:moveTo>
                  <a:lnTo>
                    <a:pt x="23" y="6"/>
                  </a:lnTo>
                  <a:lnTo>
                    <a:pt x="47" y="17"/>
                  </a:lnTo>
                  <a:lnTo>
                    <a:pt x="70" y="28"/>
                  </a:lnTo>
                  <a:lnTo>
                    <a:pt x="94" y="51"/>
                  </a:lnTo>
                  <a:lnTo>
                    <a:pt x="118" y="73"/>
                  </a:lnTo>
                  <a:lnTo>
                    <a:pt x="141" y="101"/>
                  </a:lnTo>
                  <a:lnTo>
                    <a:pt x="182" y="168"/>
                  </a:lnTo>
                  <a:lnTo>
                    <a:pt x="229" y="252"/>
                  </a:lnTo>
                  <a:lnTo>
                    <a:pt x="276" y="342"/>
                  </a:lnTo>
                  <a:lnTo>
                    <a:pt x="323" y="443"/>
                  </a:lnTo>
                  <a:lnTo>
                    <a:pt x="370" y="555"/>
                  </a:lnTo>
                  <a:lnTo>
                    <a:pt x="417" y="667"/>
                  </a:lnTo>
                  <a:lnTo>
                    <a:pt x="464" y="784"/>
                  </a:lnTo>
                  <a:lnTo>
                    <a:pt x="553" y="1025"/>
                  </a:lnTo>
                  <a:lnTo>
                    <a:pt x="600" y="1137"/>
                  </a:lnTo>
                  <a:lnTo>
                    <a:pt x="647" y="1249"/>
                  </a:lnTo>
                  <a:lnTo>
                    <a:pt x="694" y="1356"/>
                  </a:lnTo>
                  <a:lnTo>
                    <a:pt x="741" y="1451"/>
                  </a:lnTo>
                </a:path>
              </a:pathLst>
            </a:custGeom>
            <a:noFill/>
            <a:ln w="38100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29"/>
            <p:cNvSpPr>
              <a:spLocks/>
            </p:cNvSpPr>
            <p:nvPr/>
          </p:nvSpPr>
          <p:spPr bwMode="auto">
            <a:xfrm>
              <a:off x="1738" y="2103"/>
              <a:ext cx="835" cy="190"/>
            </a:xfrm>
            <a:custGeom>
              <a:avLst/>
              <a:gdLst>
                <a:gd name="T0" fmla="*/ 0 w 741"/>
                <a:gd name="T1" fmla="*/ 190 h 168"/>
                <a:gd name="T2" fmla="*/ 212 w 741"/>
                <a:gd name="T3" fmla="*/ 133 h 168"/>
                <a:gd name="T4" fmla="*/ 417 w 741"/>
                <a:gd name="T5" fmla="*/ 76 h 168"/>
                <a:gd name="T6" fmla="*/ 524 w 741"/>
                <a:gd name="T7" fmla="*/ 51 h 168"/>
                <a:gd name="T8" fmla="*/ 630 w 741"/>
                <a:gd name="T9" fmla="*/ 25 h 168"/>
                <a:gd name="T10" fmla="*/ 729 w 741"/>
                <a:gd name="T11" fmla="*/ 12 h 168"/>
                <a:gd name="T12" fmla="*/ 835 w 741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741"/>
                <a:gd name="T22" fmla="*/ 0 h 168"/>
                <a:gd name="T23" fmla="*/ 741 w 741"/>
                <a:gd name="T24" fmla="*/ 168 h 16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741" h="168">
                  <a:moveTo>
                    <a:pt x="0" y="168"/>
                  </a:moveTo>
                  <a:lnTo>
                    <a:pt x="188" y="118"/>
                  </a:lnTo>
                  <a:lnTo>
                    <a:pt x="370" y="67"/>
                  </a:lnTo>
                  <a:lnTo>
                    <a:pt x="465" y="45"/>
                  </a:lnTo>
                  <a:lnTo>
                    <a:pt x="559" y="22"/>
                  </a:lnTo>
                  <a:lnTo>
                    <a:pt x="647" y="11"/>
                  </a:lnTo>
                  <a:lnTo>
                    <a:pt x="741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30"/>
            <p:cNvSpPr>
              <a:spLocks/>
            </p:cNvSpPr>
            <p:nvPr/>
          </p:nvSpPr>
          <p:spPr bwMode="auto">
            <a:xfrm>
              <a:off x="2573" y="2103"/>
              <a:ext cx="828" cy="95"/>
            </a:xfrm>
            <a:custGeom>
              <a:avLst/>
              <a:gdLst>
                <a:gd name="T0" fmla="*/ 0 w 735"/>
                <a:gd name="T1" fmla="*/ 0 h 84"/>
                <a:gd name="T2" fmla="*/ 106 w 735"/>
                <a:gd name="T3" fmla="*/ 0 h 84"/>
                <a:gd name="T4" fmla="*/ 205 w 735"/>
                <a:gd name="T5" fmla="*/ 7 h 84"/>
                <a:gd name="T6" fmla="*/ 311 w 735"/>
                <a:gd name="T7" fmla="*/ 19 h 84"/>
                <a:gd name="T8" fmla="*/ 410 w 735"/>
                <a:gd name="T9" fmla="*/ 32 h 84"/>
                <a:gd name="T10" fmla="*/ 623 w 735"/>
                <a:gd name="T11" fmla="*/ 63 h 84"/>
                <a:gd name="T12" fmla="*/ 722 w 735"/>
                <a:gd name="T13" fmla="*/ 83 h 84"/>
                <a:gd name="T14" fmla="*/ 828 w 735"/>
                <a:gd name="T15" fmla="*/ 95 h 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35"/>
                <a:gd name="T25" fmla="*/ 0 h 84"/>
                <a:gd name="T26" fmla="*/ 735 w 735"/>
                <a:gd name="T27" fmla="*/ 84 h 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35" h="84">
                  <a:moveTo>
                    <a:pt x="0" y="0"/>
                  </a:moveTo>
                  <a:lnTo>
                    <a:pt x="94" y="0"/>
                  </a:lnTo>
                  <a:lnTo>
                    <a:pt x="182" y="6"/>
                  </a:lnTo>
                  <a:lnTo>
                    <a:pt x="276" y="17"/>
                  </a:lnTo>
                  <a:lnTo>
                    <a:pt x="364" y="28"/>
                  </a:lnTo>
                  <a:lnTo>
                    <a:pt x="553" y="56"/>
                  </a:lnTo>
                  <a:lnTo>
                    <a:pt x="641" y="73"/>
                  </a:lnTo>
                  <a:lnTo>
                    <a:pt x="735" y="84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31"/>
            <p:cNvSpPr>
              <a:spLocks/>
            </p:cNvSpPr>
            <p:nvPr/>
          </p:nvSpPr>
          <p:spPr bwMode="auto">
            <a:xfrm>
              <a:off x="3401" y="2198"/>
              <a:ext cx="835" cy="70"/>
            </a:xfrm>
            <a:custGeom>
              <a:avLst/>
              <a:gdLst>
                <a:gd name="T0" fmla="*/ 0 w 741"/>
                <a:gd name="T1" fmla="*/ 0 h 62"/>
                <a:gd name="T2" fmla="*/ 417 w 741"/>
                <a:gd name="T3" fmla="*/ 38 h 62"/>
                <a:gd name="T4" fmla="*/ 835 w 741"/>
                <a:gd name="T5" fmla="*/ 70 h 62"/>
                <a:gd name="T6" fmla="*/ 0 60000 65536"/>
                <a:gd name="T7" fmla="*/ 0 60000 65536"/>
                <a:gd name="T8" fmla="*/ 0 60000 65536"/>
                <a:gd name="T9" fmla="*/ 0 w 741"/>
                <a:gd name="T10" fmla="*/ 0 h 62"/>
                <a:gd name="T11" fmla="*/ 741 w 741"/>
                <a:gd name="T12" fmla="*/ 62 h 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1" h="62">
                  <a:moveTo>
                    <a:pt x="0" y="0"/>
                  </a:moveTo>
                  <a:lnTo>
                    <a:pt x="370" y="34"/>
                  </a:lnTo>
                  <a:lnTo>
                    <a:pt x="741" y="62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32"/>
            <p:cNvSpPr>
              <a:spLocks/>
            </p:cNvSpPr>
            <p:nvPr/>
          </p:nvSpPr>
          <p:spPr bwMode="auto">
            <a:xfrm>
              <a:off x="1738" y="1914"/>
              <a:ext cx="835" cy="19"/>
            </a:xfrm>
            <a:custGeom>
              <a:avLst/>
              <a:gdLst>
                <a:gd name="T0" fmla="*/ 0 w 741"/>
                <a:gd name="T1" fmla="*/ 19 h 17"/>
                <a:gd name="T2" fmla="*/ 417 w 741"/>
                <a:gd name="T3" fmla="*/ 7 h 17"/>
                <a:gd name="T4" fmla="*/ 630 w 741"/>
                <a:gd name="T5" fmla="*/ 0 h 17"/>
                <a:gd name="T6" fmla="*/ 835 w 741"/>
                <a:gd name="T7" fmla="*/ 0 h 1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41"/>
                <a:gd name="T13" fmla="*/ 0 h 17"/>
                <a:gd name="T14" fmla="*/ 741 w 741"/>
                <a:gd name="T15" fmla="*/ 17 h 1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41" h="17">
                  <a:moveTo>
                    <a:pt x="0" y="17"/>
                  </a:moveTo>
                  <a:lnTo>
                    <a:pt x="370" y="6"/>
                  </a:lnTo>
                  <a:lnTo>
                    <a:pt x="559" y="0"/>
                  </a:lnTo>
                  <a:lnTo>
                    <a:pt x="741" y="0"/>
                  </a:lnTo>
                </a:path>
              </a:pathLst>
            </a:custGeom>
            <a:noFill/>
            <a:ln w="38100" cmpd="sng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33"/>
            <p:cNvSpPr>
              <a:spLocks/>
            </p:cNvSpPr>
            <p:nvPr/>
          </p:nvSpPr>
          <p:spPr bwMode="auto">
            <a:xfrm>
              <a:off x="2573" y="1914"/>
              <a:ext cx="828" cy="44"/>
            </a:xfrm>
            <a:custGeom>
              <a:avLst/>
              <a:gdLst>
                <a:gd name="T0" fmla="*/ 0 w 735"/>
                <a:gd name="T1" fmla="*/ 0 h 39"/>
                <a:gd name="T2" fmla="*/ 205 w 735"/>
                <a:gd name="T3" fmla="*/ 7 h 39"/>
                <a:gd name="T4" fmla="*/ 410 w 735"/>
                <a:gd name="T5" fmla="*/ 19 h 39"/>
                <a:gd name="T6" fmla="*/ 623 w 735"/>
                <a:gd name="T7" fmla="*/ 32 h 39"/>
                <a:gd name="T8" fmla="*/ 828 w 735"/>
                <a:gd name="T9" fmla="*/ 44 h 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5"/>
                <a:gd name="T16" fmla="*/ 0 h 39"/>
                <a:gd name="T17" fmla="*/ 735 w 735"/>
                <a:gd name="T18" fmla="*/ 39 h 3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5" h="39">
                  <a:moveTo>
                    <a:pt x="0" y="0"/>
                  </a:moveTo>
                  <a:lnTo>
                    <a:pt x="182" y="6"/>
                  </a:lnTo>
                  <a:lnTo>
                    <a:pt x="364" y="17"/>
                  </a:lnTo>
                  <a:lnTo>
                    <a:pt x="553" y="28"/>
                  </a:lnTo>
                  <a:lnTo>
                    <a:pt x="735" y="39"/>
                  </a:lnTo>
                </a:path>
              </a:pathLst>
            </a:custGeom>
            <a:noFill/>
            <a:ln w="38100" cmpd="sng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Freeform 34"/>
            <p:cNvSpPr>
              <a:spLocks/>
            </p:cNvSpPr>
            <p:nvPr/>
          </p:nvSpPr>
          <p:spPr bwMode="auto">
            <a:xfrm>
              <a:off x="3401" y="1958"/>
              <a:ext cx="835" cy="26"/>
            </a:xfrm>
            <a:custGeom>
              <a:avLst/>
              <a:gdLst>
                <a:gd name="T0" fmla="*/ 0 w 741"/>
                <a:gd name="T1" fmla="*/ 0 h 23"/>
                <a:gd name="T2" fmla="*/ 417 w 741"/>
                <a:gd name="T3" fmla="*/ 12 h 23"/>
                <a:gd name="T4" fmla="*/ 835 w 741"/>
                <a:gd name="T5" fmla="*/ 26 h 23"/>
                <a:gd name="T6" fmla="*/ 0 60000 65536"/>
                <a:gd name="T7" fmla="*/ 0 60000 65536"/>
                <a:gd name="T8" fmla="*/ 0 60000 65536"/>
                <a:gd name="T9" fmla="*/ 0 w 741"/>
                <a:gd name="T10" fmla="*/ 0 h 23"/>
                <a:gd name="T11" fmla="*/ 741 w 741"/>
                <a:gd name="T12" fmla="*/ 23 h 2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41" h="23">
                  <a:moveTo>
                    <a:pt x="0" y="0"/>
                  </a:moveTo>
                  <a:lnTo>
                    <a:pt x="370" y="11"/>
                  </a:lnTo>
                  <a:lnTo>
                    <a:pt x="741" y="23"/>
                  </a:lnTo>
                </a:path>
              </a:pathLst>
            </a:custGeom>
            <a:noFill/>
            <a:ln w="38100" cmpd="sng">
              <a:solidFill>
                <a:srgbClr val="339966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35"/>
            <p:cNvSpPr>
              <a:spLocks/>
            </p:cNvSpPr>
            <p:nvPr/>
          </p:nvSpPr>
          <p:spPr bwMode="auto">
            <a:xfrm>
              <a:off x="1685" y="2482"/>
              <a:ext cx="105" cy="102"/>
            </a:xfrm>
            <a:custGeom>
              <a:avLst/>
              <a:gdLst>
                <a:gd name="T0" fmla="*/ 53 w 94"/>
                <a:gd name="T1" fmla="*/ 0 h 90"/>
                <a:gd name="T2" fmla="*/ 105 w 94"/>
                <a:gd name="T3" fmla="*/ 51 h 90"/>
                <a:gd name="T4" fmla="*/ 53 w 94"/>
                <a:gd name="T5" fmla="*/ 102 h 90"/>
                <a:gd name="T6" fmla="*/ 0 w 94"/>
                <a:gd name="T7" fmla="*/ 51 h 90"/>
                <a:gd name="T8" fmla="*/ 53 w 94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90"/>
                <a:gd name="T17" fmla="*/ 94 w 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90">
                  <a:moveTo>
                    <a:pt x="47" y="0"/>
                  </a:moveTo>
                  <a:lnTo>
                    <a:pt x="94" y="45"/>
                  </a:lnTo>
                  <a:lnTo>
                    <a:pt x="47" y="90"/>
                  </a:lnTo>
                  <a:lnTo>
                    <a:pt x="0" y="4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36"/>
            <p:cNvSpPr>
              <a:spLocks/>
            </p:cNvSpPr>
            <p:nvPr/>
          </p:nvSpPr>
          <p:spPr bwMode="auto">
            <a:xfrm>
              <a:off x="2520" y="2319"/>
              <a:ext cx="105" cy="100"/>
            </a:xfrm>
            <a:custGeom>
              <a:avLst/>
              <a:gdLst>
                <a:gd name="T0" fmla="*/ 53 w 94"/>
                <a:gd name="T1" fmla="*/ 0 h 89"/>
                <a:gd name="T2" fmla="*/ 105 w 94"/>
                <a:gd name="T3" fmla="*/ 49 h 89"/>
                <a:gd name="T4" fmla="*/ 53 w 94"/>
                <a:gd name="T5" fmla="*/ 100 h 89"/>
                <a:gd name="T6" fmla="*/ 0 w 94"/>
                <a:gd name="T7" fmla="*/ 49 h 89"/>
                <a:gd name="T8" fmla="*/ 53 w 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89"/>
                <a:gd name="T17" fmla="*/ 94 w 94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89">
                  <a:moveTo>
                    <a:pt x="47" y="0"/>
                  </a:moveTo>
                  <a:lnTo>
                    <a:pt x="94" y="44"/>
                  </a:lnTo>
                  <a:lnTo>
                    <a:pt x="47" y="89"/>
                  </a:lnTo>
                  <a:lnTo>
                    <a:pt x="0" y="4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Freeform 37"/>
            <p:cNvSpPr>
              <a:spLocks/>
            </p:cNvSpPr>
            <p:nvPr/>
          </p:nvSpPr>
          <p:spPr bwMode="auto">
            <a:xfrm>
              <a:off x="3348" y="848"/>
              <a:ext cx="106" cy="100"/>
            </a:xfrm>
            <a:custGeom>
              <a:avLst/>
              <a:gdLst>
                <a:gd name="T0" fmla="*/ 53 w 94"/>
                <a:gd name="T1" fmla="*/ 0 h 89"/>
                <a:gd name="T2" fmla="*/ 106 w 94"/>
                <a:gd name="T3" fmla="*/ 49 h 89"/>
                <a:gd name="T4" fmla="*/ 53 w 94"/>
                <a:gd name="T5" fmla="*/ 100 h 89"/>
                <a:gd name="T6" fmla="*/ 0 w 94"/>
                <a:gd name="T7" fmla="*/ 49 h 89"/>
                <a:gd name="T8" fmla="*/ 53 w 94"/>
                <a:gd name="T9" fmla="*/ 0 h 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89"/>
                <a:gd name="T17" fmla="*/ 94 w 94"/>
                <a:gd name="T18" fmla="*/ 89 h 8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89">
                  <a:moveTo>
                    <a:pt x="47" y="0"/>
                  </a:moveTo>
                  <a:lnTo>
                    <a:pt x="94" y="44"/>
                  </a:lnTo>
                  <a:lnTo>
                    <a:pt x="47" y="89"/>
                  </a:lnTo>
                  <a:lnTo>
                    <a:pt x="0" y="44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Freeform 38"/>
            <p:cNvSpPr>
              <a:spLocks/>
            </p:cNvSpPr>
            <p:nvPr/>
          </p:nvSpPr>
          <p:spPr bwMode="auto">
            <a:xfrm>
              <a:off x="4183" y="2482"/>
              <a:ext cx="106" cy="102"/>
            </a:xfrm>
            <a:custGeom>
              <a:avLst/>
              <a:gdLst>
                <a:gd name="T0" fmla="*/ 53 w 94"/>
                <a:gd name="T1" fmla="*/ 0 h 90"/>
                <a:gd name="T2" fmla="*/ 106 w 94"/>
                <a:gd name="T3" fmla="*/ 51 h 90"/>
                <a:gd name="T4" fmla="*/ 53 w 94"/>
                <a:gd name="T5" fmla="*/ 102 h 90"/>
                <a:gd name="T6" fmla="*/ 0 w 94"/>
                <a:gd name="T7" fmla="*/ 51 h 90"/>
                <a:gd name="T8" fmla="*/ 53 w 94"/>
                <a:gd name="T9" fmla="*/ 0 h 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4"/>
                <a:gd name="T16" fmla="*/ 0 h 90"/>
                <a:gd name="T17" fmla="*/ 94 w 94"/>
                <a:gd name="T18" fmla="*/ 90 h 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4" h="90">
                  <a:moveTo>
                    <a:pt x="47" y="0"/>
                  </a:moveTo>
                  <a:lnTo>
                    <a:pt x="94" y="45"/>
                  </a:lnTo>
                  <a:lnTo>
                    <a:pt x="47" y="90"/>
                  </a:lnTo>
                  <a:lnTo>
                    <a:pt x="0" y="45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Rectangle 39"/>
            <p:cNvSpPr>
              <a:spLocks noChangeArrowheads="1"/>
            </p:cNvSpPr>
            <p:nvPr/>
          </p:nvSpPr>
          <p:spPr bwMode="auto">
            <a:xfrm>
              <a:off x="1685" y="2242"/>
              <a:ext cx="99" cy="9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Rectangle 40"/>
            <p:cNvSpPr>
              <a:spLocks noChangeArrowheads="1"/>
            </p:cNvSpPr>
            <p:nvPr/>
          </p:nvSpPr>
          <p:spPr bwMode="auto">
            <a:xfrm>
              <a:off x="2520" y="2053"/>
              <a:ext cx="99" cy="9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Rectangle 41"/>
            <p:cNvSpPr>
              <a:spLocks noChangeArrowheads="1"/>
            </p:cNvSpPr>
            <p:nvPr/>
          </p:nvSpPr>
          <p:spPr bwMode="auto">
            <a:xfrm>
              <a:off x="3348" y="2147"/>
              <a:ext cx="99" cy="9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Rectangle 42"/>
            <p:cNvSpPr>
              <a:spLocks noChangeArrowheads="1"/>
            </p:cNvSpPr>
            <p:nvPr/>
          </p:nvSpPr>
          <p:spPr bwMode="auto">
            <a:xfrm>
              <a:off x="4183" y="2217"/>
              <a:ext cx="99" cy="95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43"/>
            <p:cNvSpPr>
              <a:spLocks/>
            </p:cNvSpPr>
            <p:nvPr/>
          </p:nvSpPr>
          <p:spPr bwMode="auto">
            <a:xfrm>
              <a:off x="1685" y="1883"/>
              <a:ext cx="105" cy="101"/>
            </a:xfrm>
            <a:custGeom>
              <a:avLst/>
              <a:gdLst>
                <a:gd name="T0" fmla="*/ 53 w 94"/>
                <a:gd name="T1" fmla="*/ 0 h 90"/>
                <a:gd name="T2" fmla="*/ 105 w 94"/>
                <a:gd name="T3" fmla="*/ 101 h 90"/>
                <a:gd name="T4" fmla="*/ 0 w 94"/>
                <a:gd name="T5" fmla="*/ 101 h 90"/>
                <a:gd name="T6" fmla="*/ 53 w 94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90"/>
                <a:gd name="T14" fmla="*/ 94 w 94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90">
                  <a:moveTo>
                    <a:pt x="47" y="0"/>
                  </a:moveTo>
                  <a:lnTo>
                    <a:pt x="94" y="90"/>
                  </a:lnTo>
                  <a:lnTo>
                    <a:pt x="0" y="9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44"/>
            <p:cNvSpPr>
              <a:spLocks/>
            </p:cNvSpPr>
            <p:nvPr/>
          </p:nvSpPr>
          <p:spPr bwMode="auto">
            <a:xfrm>
              <a:off x="2520" y="1863"/>
              <a:ext cx="105" cy="102"/>
            </a:xfrm>
            <a:custGeom>
              <a:avLst/>
              <a:gdLst>
                <a:gd name="T0" fmla="*/ 53 w 94"/>
                <a:gd name="T1" fmla="*/ 0 h 90"/>
                <a:gd name="T2" fmla="*/ 105 w 94"/>
                <a:gd name="T3" fmla="*/ 102 h 90"/>
                <a:gd name="T4" fmla="*/ 0 w 94"/>
                <a:gd name="T5" fmla="*/ 102 h 90"/>
                <a:gd name="T6" fmla="*/ 53 w 94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90"/>
                <a:gd name="T14" fmla="*/ 94 w 94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90">
                  <a:moveTo>
                    <a:pt x="47" y="0"/>
                  </a:moveTo>
                  <a:lnTo>
                    <a:pt x="94" y="90"/>
                  </a:lnTo>
                  <a:lnTo>
                    <a:pt x="0" y="9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45"/>
            <p:cNvSpPr>
              <a:spLocks/>
            </p:cNvSpPr>
            <p:nvPr/>
          </p:nvSpPr>
          <p:spPr bwMode="auto">
            <a:xfrm>
              <a:off x="3348" y="1907"/>
              <a:ext cx="106" cy="102"/>
            </a:xfrm>
            <a:custGeom>
              <a:avLst/>
              <a:gdLst>
                <a:gd name="T0" fmla="*/ 53 w 94"/>
                <a:gd name="T1" fmla="*/ 0 h 90"/>
                <a:gd name="T2" fmla="*/ 106 w 94"/>
                <a:gd name="T3" fmla="*/ 102 h 90"/>
                <a:gd name="T4" fmla="*/ 0 w 94"/>
                <a:gd name="T5" fmla="*/ 102 h 90"/>
                <a:gd name="T6" fmla="*/ 53 w 94"/>
                <a:gd name="T7" fmla="*/ 0 h 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90"/>
                <a:gd name="T14" fmla="*/ 94 w 94"/>
                <a:gd name="T15" fmla="*/ 90 h 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90">
                  <a:moveTo>
                    <a:pt x="47" y="0"/>
                  </a:moveTo>
                  <a:lnTo>
                    <a:pt x="94" y="90"/>
                  </a:lnTo>
                  <a:lnTo>
                    <a:pt x="0" y="90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46"/>
            <p:cNvSpPr>
              <a:spLocks/>
            </p:cNvSpPr>
            <p:nvPr/>
          </p:nvSpPr>
          <p:spPr bwMode="auto">
            <a:xfrm>
              <a:off x="4183" y="1933"/>
              <a:ext cx="106" cy="101"/>
            </a:xfrm>
            <a:custGeom>
              <a:avLst/>
              <a:gdLst>
                <a:gd name="T0" fmla="*/ 53 w 94"/>
                <a:gd name="T1" fmla="*/ 0 h 89"/>
                <a:gd name="T2" fmla="*/ 106 w 94"/>
                <a:gd name="T3" fmla="*/ 101 h 89"/>
                <a:gd name="T4" fmla="*/ 0 w 94"/>
                <a:gd name="T5" fmla="*/ 101 h 89"/>
                <a:gd name="T6" fmla="*/ 53 w 94"/>
                <a:gd name="T7" fmla="*/ 0 h 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89"/>
                <a:gd name="T14" fmla="*/ 94 w 94"/>
                <a:gd name="T15" fmla="*/ 89 h 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89">
                  <a:moveTo>
                    <a:pt x="47" y="0"/>
                  </a:moveTo>
                  <a:lnTo>
                    <a:pt x="94" y="89"/>
                  </a:lnTo>
                  <a:lnTo>
                    <a:pt x="0" y="89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rgbClr val="339966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86" name="Rectangle 106"/>
          <p:cNvSpPr>
            <a:spLocks noChangeArrowheads="1"/>
          </p:cNvSpPr>
          <p:nvPr/>
        </p:nvSpPr>
        <p:spPr bwMode="auto">
          <a:xfrm>
            <a:off x="1781652" y="2816225"/>
            <a:ext cx="902811" cy="1449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>
              <a:spcAft>
                <a:spcPct val="60000"/>
              </a:spcAft>
            </a:pPr>
            <a:r>
              <a:rPr lang="en-US" sz="2100" b="1" dirty="0">
                <a:solidFill>
                  <a:srgbClr val="00B050"/>
                </a:solidFill>
              </a:rPr>
              <a:t>North</a:t>
            </a:r>
            <a:endParaRPr lang="en-US" b="1" dirty="0">
              <a:solidFill>
                <a:srgbClr val="00B050"/>
              </a:solidFill>
            </a:endParaRPr>
          </a:p>
          <a:p>
            <a:pPr algn="r">
              <a:spcAft>
                <a:spcPct val="60000"/>
              </a:spcAft>
            </a:pPr>
            <a:r>
              <a:rPr lang="en-US" sz="2100" b="1" dirty="0">
                <a:solidFill>
                  <a:schemeClr val="tx2"/>
                </a:solidFill>
              </a:rPr>
              <a:t>West</a:t>
            </a:r>
          </a:p>
          <a:p>
            <a:pPr algn="r">
              <a:spcAft>
                <a:spcPct val="60000"/>
              </a:spcAft>
            </a:pPr>
            <a:r>
              <a:rPr lang="en-US" sz="2100" b="1" dirty="0">
                <a:solidFill>
                  <a:schemeClr val="accent1"/>
                </a:solidFill>
              </a:rPr>
              <a:t>East</a:t>
            </a:r>
          </a:p>
        </p:txBody>
      </p:sp>
      <p:grpSp>
        <p:nvGrpSpPr>
          <p:cNvPr id="8" name="Group 112"/>
          <p:cNvGrpSpPr>
            <a:grpSpLocks/>
          </p:cNvGrpSpPr>
          <p:nvPr/>
        </p:nvGrpSpPr>
        <p:grpSpPr bwMode="auto">
          <a:xfrm>
            <a:off x="1681163" y="1147763"/>
            <a:ext cx="3267075" cy="1473200"/>
            <a:chOff x="1059" y="723"/>
            <a:chExt cx="2058" cy="928"/>
          </a:xfrm>
        </p:grpSpPr>
        <p:sp>
          <p:nvSpPr>
            <p:cNvPr id="31753" name="Rectangle 107"/>
            <p:cNvSpPr>
              <a:spLocks noChangeArrowheads="1"/>
            </p:cNvSpPr>
            <p:nvPr/>
          </p:nvSpPr>
          <p:spPr bwMode="auto">
            <a:xfrm>
              <a:off x="1965" y="849"/>
              <a:ext cx="1152" cy="6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spcAft>
                  <a:spcPct val="65000"/>
                </a:spcAft>
              </a:pPr>
              <a:r>
                <a:rPr lang="en-US" sz="2100" b="1" dirty="0">
                  <a:solidFill>
                    <a:srgbClr val="000066"/>
                  </a:solidFill>
                </a:rPr>
                <a:t>(avoid “key” </a:t>
              </a:r>
              <a:br>
                <a:rPr lang="en-US" sz="2100" b="1" dirty="0">
                  <a:solidFill>
                    <a:srgbClr val="000066"/>
                  </a:solidFill>
                </a:rPr>
              </a:br>
              <a:r>
                <a:rPr lang="en-US" sz="2100" b="1" dirty="0">
                  <a:solidFill>
                    <a:srgbClr val="000066"/>
                  </a:solidFill>
                </a:rPr>
                <a:t>boxes when</a:t>
              </a:r>
              <a:br>
                <a:rPr lang="en-US" sz="2100" b="1" dirty="0">
                  <a:solidFill>
                    <a:srgbClr val="000066"/>
                  </a:solidFill>
                </a:rPr>
              </a:br>
              <a:r>
                <a:rPr lang="en-US" sz="2100" b="1" dirty="0">
                  <a:solidFill>
                    <a:srgbClr val="000066"/>
                  </a:solidFill>
                </a:rPr>
                <a:t>possible)</a:t>
              </a:r>
            </a:p>
          </p:txBody>
        </p:sp>
        <p:sp>
          <p:nvSpPr>
            <p:cNvPr id="31754" name="AutoShape 108"/>
            <p:cNvSpPr>
              <a:spLocks noChangeArrowheads="1"/>
            </p:cNvSpPr>
            <p:nvPr/>
          </p:nvSpPr>
          <p:spPr bwMode="auto">
            <a:xfrm>
              <a:off x="1059" y="723"/>
              <a:ext cx="928" cy="928"/>
            </a:xfrm>
            <a:custGeom>
              <a:avLst/>
              <a:gdLst>
                <a:gd name="T0" fmla="*/ 20 w 21600"/>
                <a:gd name="T1" fmla="*/ 0 h 21600"/>
                <a:gd name="T2" fmla="*/ 6 w 21600"/>
                <a:gd name="T3" fmla="*/ 6 h 21600"/>
                <a:gd name="T4" fmla="*/ 0 w 21600"/>
                <a:gd name="T5" fmla="*/ 20 h 21600"/>
                <a:gd name="T6" fmla="*/ 6 w 21600"/>
                <a:gd name="T7" fmla="*/ 34 h 21600"/>
                <a:gd name="T8" fmla="*/ 20 w 21600"/>
                <a:gd name="T9" fmla="*/ 40 h 21600"/>
                <a:gd name="T10" fmla="*/ 34 w 21600"/>
                <a:gd name="T11" fmla="*/ 34 h 21600"/>
                <a:gd name="T12" fmla="*/ 40 w 21600"/>
                <a:gd name="T13" fmla="*/ 20 h 21600"/>
                <a:gd name="T14" fmla="*/ 34 w 21600"/>
                <a:gd name="T15" fmla="*/ 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6 w 21600"/>
                <a:gd name="T25" fmla="*/ 3166 h 21600"/>
                <a:gd name="T26" fmla="*/ 18434 w 21600"/>
                <a:gd name="T27" fmla="*/ 18434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897" y="16861"/>
                  </a:moveTo>
                  <a:cubicBezTo>
                    <a:pt x="19341" y="15171"/>
                    <a:pt x="20134" y="13022"/>
                    <a:pt x="20134" y="10800"/>
                  </a:cubicBezTo>
                  <a:cubicBezTo>
                    <a:pt x="20134" y="5644"/>
                    <a:pt x="15955" y="1466"/>
                    <a:pt x="10800" y="1466"/>
                  </a:cubicBezTo>
                  <a:cubicBezTo>
                    <a:pt x="8577" y="1465"/>
                    <a:pt x="6428" y="2258"/>
                    <a:pt x="4738" y="3702"/>
                  </a:cubicBezTo>
                  <a:close/>
                  <a:moveTo>
                    <a:pt x="3702" y="4738"/>
                  </a:moveTo>
                  <a:cubicBezTo>
                    <a:pt x="2258" y="6428"/>
                    <a:pt x="1466" y="8577"/>
                    <a:pt x="1466" y="10799"/>
                  </a:cubicBezTo>
                  <a:cubicBezTo>
                    <a:pt x="1466" y="15955"/>
                    <a:pt x="5644" y="20134"/>
                    <a:pt x="10800" y="20134"/>
                  </a:cubicBezTo>
                  <a:cubicBezTo>
                    <a:pt x="13022" y="20134"/>
                    <a:pt x="15171" y="19341"/>
                    <a:pt x="16861" y="17897"/>
                  </a:cubicBez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1752" name="Rectangle 116"/>
          <p:cNvSpPr>
            <a:spLocks noChangeArrowheads="1"/>
          </p:cNvSpPr>
          <p:nvPr/>
        </p:nvSpPr>
        <p:spPr bwMode="auto">
          <a:xfrm>
            <a:off x="1549400" y="4365625"/>
            <a:ext cx="62674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5F5F5F"/>
                </a:solidFill>
              </a:rPr>
              <a:t>TURN OFF </a:t>
            </a:r>
            <a:r>
              <a:rPr lang="en-US" sz="1600" b="1" i="1">
                <a:solidFill>
                  <a:srgbClr val="5F5F5F"/>
                </a:solidFill>
              </a:rPr>
              <a:t>autoscale</a:t>
            </a:r>
            <a:r>
              <a:rPr lang="en-US" sz="1600" b="1">
                <a:solidFill>
                  <a:srgbClr val="5F5F5F"/>
                </a:solidFill>
              </a:rPr>
              <a:t>.  Fill slide well; use empty space cleverly.</a:t>
            </a:r>
          </a:p>
        </p:txBody>
      </p:sp>
      <p:sp>
        <p:nvSpPr>
          <p:cNvPr id="87" name="Rectangle 76"/>
          <p:cNvSpPr>
            <a:spLocks noChangeArrowheads="1"/>
          </p:cNvSpPr>
          <p:nvPr/>
        </p:nvSpPr>
        <p:spPr bwMode="auto">
          <a:xfrm>
            <a:off x="5886450" y="1139825"/>
            <a:ext cx="2173288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22" tIns="45711" rIns="91422" bIns="45711">
            <a:spAutoFit/>
          </a:bodyPr>
          <a:lstStyle/>
          <a:p>
            <a:pPr algn="l">
              <a:defRPr/>
            </a:pPr>
            <a:r>
              <a:rPr lang="en-US" sz="2000" b="1" dirty="0"/>
              <a:t>ALWAYS  use</a:t>
            </a:r>
          </a:p>
          <a:p>
            <a:pPr algn="l">
              <a:defRPr/>
            </a:pPr>
            <a:r>
              <a:rPr lang="en-US" sz="2000" b="1" dirty="0"/>
              <a:t>thick lines (3 </a:t>
            </a:r>
            <a:r>
              <a:rPr lang="en-US" sz="2000" b="1" dirty="0" err="1"/>
              <a:t>pt</a:t>
            </a:r>
            <a:r>
              <a:rPr lang="en-US" sz="2000" b="1" dirty="0"/>
              <a:t>)</a:t>
            </a:r>
          </a:p>
          <a:p>
            <a:pPr algn="l">
              <a:defRPr/>
            </a:pPr>
            <a:r>
              <a:rPr lang="en-US" sz="2000" b="1" dirty="0"/>
              <a:t>&amp; strong colors.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D3B52-C166-40EF-A065-E564C55E65D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  <p:bldP spid="20586" grpId="0" autoUpdateAnimBg="0"/>
      <p:bldP spid="8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9" descr="sonochem islan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025525"/>
            <a:ext cx="7269163" cy="573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2066925" y="244475"/>
            <a:ext cx="50085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3200" b="1">
                <a:solidFill>
                  <a:srgbClr val="000099"/>
                </a:solidFill>
              </a:rPr>
              <a:t>The Islands of Chemistry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193675" y="5834063"/>
            <a:ext cx="35464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2" tIns="45711" rIns="91422" bIns="45711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 i="1"/>
              <a:t>(3 D plots can work,</a:t>
            </a:r>
          </a:p>
          <a:p>
            <a:r>
              <a:rPr lang="en-US" sz="2800" b="1" i="1"/>
              <a:t>if done well.)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D3B52-C166-40EF-A065-E564C55E65D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5"/>
          <p:cNvSpPr>
            <a:spLocks noChangeArrowheads="1"/>
          </p:cNvSpPr>
          <p:nvPr/>
        </p:nvSpPr>
        <p:spPr bwMode="auto">
          <a:xfrm>
            <a:off x="1098550" y="241300"/>
            <a:ext cx="6950075" cy="58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55" tIns="46029" rIns="92055" bIns="46029">
            <a:spAutoFit/>
          </a:bodyPr>
          <a:lstStyle/>
          <a:p>
            <a:r>
              <a:rPr lang="en-US" sz="3200" b="1" dirty="0">
                <a:solidFill>
                  <a:srgbClr val="000099"/>
                </a:solidFill>
              </a:rPr>
              <a:t>Micrographs Can Project Well</a:t>
            </a: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354690" y="1259796"/>
            <a:ext cx="4783966" cy="3453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lIns="91422" tIns="45711" rIns="91422" bIns="45711">
            <a:spAutoFit/>
          </a:bodyPr>
          <a:lstStyle/>
          <a:p>
            <a:pPr marL="230188" indent="-230188" algn="l">
              <a:lnSpc>
                <a:spcPct val="110000"/>
              </a:lnSpc>
              <a:spcAft>
                <a:spcPct val="8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b="1" dirty="0"/>
              <a:t>Give information with image.</a:t>
            </a:r>
          </a:p>
          <a:p>
            <a:pPr marL="230188" indent="-230188" algn="l">
              <a:lnSpc>
                <a:spcPct val="110000"/>
              </a:lnSpc>
              <a:spcAft>
                <a:spcPct val="8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b="1" u="sng" dirty="0">
                <a:solidFill>
                  <a:schemeClr val="accent1"/>
                </a:solidFill>
              </a:rPr>
              <a:t>ALWAYS</a:t>
            </a:r>
            <a:r>
              <a:rPr lang="en-US" sz="2200" b="1" dirty="0"/>
              <a:t> provide size scale.</a:t>
            </a:r>
          </a:p>
          <a:p>
            <a:pPr marL="230188" indent="-230188" algn="l">
              <a:lnSpc>
                <a:spcPct val="110000"/>
              </a:lnSpc>
              <a:spcAft>
                <a:spcPct val="8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b="1" dirty="0"/>
              <a:t>Use </a:t>
            </a:r>
            <a:r>
              <a:rPr lang="en-US" sz="2200" b="1" dirty="0">
                <a:solidFill>
                  <a:schemeClr val="accent1"/>
                </a:solidFill>
              </a:rPr>
              <a:t>medium quality jpeg or </a:t>
            </a:r>
            <a:r>
              <a:rPr lang="en-US" sz="2200" b="1" dirty="0" err="1">
                <a:solidFill>
                  <a:schemeClr val="accent1"/>
                </a:solidFill>
              </a:rPr>
              <a:t>png</a:t>
            </a:r>
            <a:r>
              <a:rPr lang="en-US" sz="2200" b="1" dirty="0">
                <a:solidFill>
                  <a:schemeClr val="accent1"/>
                </a:solidFill>
              </a:rPr>
              <a:t> </a:t>
            </a:r>
            <a:br>
              <a:rPr lang="en-US" sz="2200" b="1" dirty="0">
                <a:solidFill>
                  <a:schemeClr val="accent1"/>
                </a:solidFill>
              </a:rPr>
            </a:br>
            <a:r>
              <a:rPr lang="en-US" sz="2200" b="1" i="1" dirty="0"/>
              <a:t>(not tiff)</a:t>
            </a:r>
            <a:r>
              <a:rPr lang="en-US" sz="2200" b="1" dirty="0"/>
              <a:t>  at  </a:t>
            </a:r>
            <a:r>
              <a:rPr lang="en-US" sz="2200" b="1" u="sng" dirty="0">
                <a:sym typeface="Symbol" pitchFamily="18" charset="2"/>
              </a:rPr>
              <a:t></a:t>
            </a:r>
            <a:r>
              <a:rPr lang="en-US" sz="2200" b="1" dirty="0"/>
              <a:t>200 dpi</a:t>
            </a:r>
            <a:br>
              <a:rPr lang="en-US" sz="2200" b="1" dirty="0"/>
            </a:br>
            <a:r>
              <a:rPr lang="en-US" sz="1600" b="1" dirty="0"/>
              <a:t>(unless copying from a very small original)</a:t>
            </a:r>
            <a:r>
              <a:rPr lang="en-US" sz="2000" b="1" dirty="0"/>
              <a:t>.</a:t>
            </a:r>
            <a:endParaRPr lang="en-US" sz="2200" b="1" dirty="0"/>
          </a:p>
          <a:p>
            <a:pPr marL="230188" indent="-230188" algn="l">
              <a:lnSpc>
                <a:spcPct val="110000"/>
              </a:lnSpc>
              <a:spcAft>
                <a:spcPct val="80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200" b="1" dirty="0"/>
              <a:t>Too high resolution images</a:t>
            </a:r>
            <a:br>
              <a:rPr lang="en-US" sz="2200" b="1" dirty="0"/>
            </a:br>
            <a:r>
              <a:rPr lang="en-US" sz="2200" b="1" dirty="0"/>
              <a:t>will slow slide changing!</a:t>
            </a:r>
            <a:r>
              <a:rPr lang="en-US" sz="2200" dirty="0"/>
              <a:t> </a:t>
            </a:r>
            <a:endParaRPr lang="en-US" sz="1600" dirty="0"/>
          </a:p>
        </p:txBody>
      </p:sp>
      <p:grpSp>
        <p:nvGrpSpPr>
          <p:cNvPr id="33796" name="Group 14"/>
          <p:cNvGrpSpPr>
            <a:grpSpLocks/>
          </p:cNvGrpSpPr>
          <p:nvPr/>
        </p:nvGrpSpPr>
        <p:grpSpPr bwMode="auto">
          <a:xfrm>
            <a:off x="5232638" y="1076997"/>
            <a:ext cx="3523414" cy="4247172"/>
            <a:chOff x="2617" y="830"/>
            <a:chExt cx="2743" cy="3306"/>
          </a:xfrm>
        </p:grpSpPr>
        <p:pic>
          <p:nvPicPr>
            <p:cNvPr id="33797" name="Picture 8" descr="FeAmorph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4000"/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" t="374" r="493" b="8989"/>
            <a:stretch>
              <a:fillRect/>
            </a:stretch>
          </p:blipFill>
          <p:spPr bwMode="auto">
            <a:xfrm>
              <a:off x="2617" y="830"/>
              <a:ext cx="2743" cy="3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798" name="Group 13"/>
            <p:cNvGrpSpPr>
              <a:grpSpLocks/>
            </p:cNvGrpSpPr>
            <p:nvPr/>
          </p:nvGrpSpPr>
          <p:grpSpPr bwMode="auto">
            <a:xfrm>
              <a:off x="4581" y="3854"/>
              <a:ext cx="694" cy="264"/>
              <a:chOff x="4588" y="3847"/>
              <a:chExt cx="694" cy="264"/>
            </a:xfrm>
          </p:grpSpPr>
          <p:sp>
            <p:nvSpPr>
              <p:cNvPr id="33800" name="Text Box 11"/>
              <p:cNvSpPr txBox="1">
                <a:spLocks noChangeArrowheads="1"/>
              </p:cNvSpPr>
              <p:nvPr/>
            </p:nvSpPr>
            <p:spPr bwMode="auto">
              <a:xfrm>
                <a:off x="4588" y="3847"/>
                <a:ext cx="694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 wrap="none" lIns="91422" tIns="45711" rIns="91422" bIns="45711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1600" b="1" dirty="0"/>
                  <a:t>100 nm</a:t>
                </a:r>
              </a:p>
            </p:txBody>
          </p:sp>
          <p:sp>
            <p:nvSpPr>
              <p:cNvPr id="33799" name="Line 10"/>
              <p:cNvSpPr>
                <a:spLocks noChangeShapeType="1"/>
              </p:cNvSpPr>
              <p:nvPr/>
            </p:nvSpPr>
            <p:spPr bwMode="auto">
              <a:xfrm flipV="1">
                <a:off x="4770" y="4080"/>
                <a:ext cx="33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1422" tIns="45711" rIns="91422" bIns="45711"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2" name="Rectangle 1"/>
          <p:cNvSpPr/>
          <p:nvPr/>
        </p:nvSpPr>
        <p:spPr>
          <a:xfrm>
            <a:off x="4701923" y="5331223"/>
            <a:ext cx="4572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Amorphous Fe</a:t>
            </a:r>
            <a:br>
              <a:rPr lang="en-US" b="1" dirty="0"/>
            </a:br>
            <a:r>
              <a:rPr lang="en-US" sz="2200" dirty="0"/>
              <a:t>Sonicated Fe(CO)</a:t>
            </a:r>
            <a:r>
              <a:rPr lang="en-US" sz="2200" baseline="-25000" dirty="0"/>
              <a:t>5  </a:t>
            </a:r>
            <a:r>
              <a:rPr lang="en-US" sz="2200" dirty="0"/>
              <a:t>under Ar, </a:t>
            </a:r>
            <a:br>
              <a:rPr lang="en-US" sz="2200" dirty="0"/>
            </a:br>
            <a:r>
              <a:rPr lang="en-US" sz="2200" dirty="0"/>
              <a:t>25</a:t>
            </a:r>
            <a:r>
              <a:rPr lang="en-US" sz="2200" baseline="30000" dirty="0"/>
              <a:t>o</a:t>
            </a:r>
            <a:r>
              <a:rPr lang="en-US" sz="2200" dirty="0"/>
              <a:t>C, 20 KHz, 80 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D3B52-C166-40EF-A065-E564C55E65D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onkey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9" r="8789"/>
          <a:stretch>
            <a:fillRect/>
          </a:stretch>
        </p:blipFill>
        <p:spPr bwMode="auto">
          <a:xfrm>
            <a:off x="81361" y="1265421"/>
            <a:ext cx="4289421" cy="4757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3752124" y="243394"/>
            <a:ext cx="1595309" cy="584775"/>
          </a:xfrm>
        </p:spPr>
        <p:txBody>
          <a:bodyPr/>
          <a:lstStyle/>
          <a:p>
            <a:r>
              <a:rPr lang="en-US" dirty="0"/>
              <a:t>Coping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923" y="1236962"/>
            <a:ext cx="4571077" cy="3761030"/>
          </a:xfrm>
          <a:noFill/>
        </p:spPr>
        <p:txBody>
          <a:bodyPr wrap="square" lIns="0" tIns="0" rIns="0" bIns="0"/>
          <a:lstStyle/>
          <a:p>
            <a:pPr marL="228600" indent="-22860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 Public speaking:</a:t>
            </a:r>
            <a:br>
              <a:rPr lang="en-US" sz="2600" dirty="0"/>
            </a:br>
            <a:r>
              <a:rPr lang="en-US" sz="2600" dirty="0"/>
              <a:t> very scary for most</a:t>
            </a:r>
            <a:br>
              <a:rPr lang="en-US" sz="2600" dirty="0"/>
            </a:br>
            <a:r>
              <a:rPr lang="en-US" sz="2600" dirty="0"/>
              <a:t> students.</a:t>
            </a:r>
          </a:p>
          <a:p>
            <a:pPr marL="228600" indent="-22860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>
                <a:solidFill>
                  <a:schemeClr val="tx2"/>
                </a:solidFill>
              </a:rPr>
              <a:t>“</a:t>
            </a:r>
            <a:r>
              <a:rPr lang="en-US" sz="2600" i="1" dirty="0">
                <a:solidFill>
                  <a:schemeClr val="tx2"/>
                </a:solidFill>
              </a:rPr>
              <a:t>Seminar on Seminars”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  –both the big picture and</a:t>
            </a:r>
            <a:br>
              <a:rPr lang="en-US" sz="2600" dirty="0"/>
            </a:br>
            <a:r>
              <a:rPr lang="en-US" sz="2600" dirty="0"/>
              <a:t>  the devil of the details.</a:t>
            </a:r>
          </a:p>
          <a:p>
            <a:pPr marL="228600" indent="-22860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 Stress need not be </a:t>
            </a:r>
            <a:br>
              <a:rPr lang="en-US" sz="2600" dirty="0"/>
            </a:br>
            <a:r>
              <a:rPr lang="en-US" sz="2600" dirty="0"/>
              <a:t> your enemy.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43320" y="1434832"/>
            <a:ext cx="2518537" cy="4214868"/>
            <a:chOff x="2640" y="685"/>
            <a:chExt cx="1740" cy="3174"/>
          </a:xfrm>
        </p:grpSpPr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3763" y="685"/>
              <a:ext cx="61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800" b="1" dirty="0">
                  <a:solidFill>
                    <a:srgbClr val="00B050"/>
                  </a:solidFill>
                  <a:latin typeface="+mn-lt"/>
                </a:rPr>
                <a:t>Eustress</a:t>
              </a: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2684" y="2944"/>
              <a:ext cx="557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 dirty="0">
                  <a:latin typeface="+mn-lt"/>
                </a:rPr>
                <a:t>no pain,</a:t>
              </a:r>
            </a:p>
            <a:p>
              <a:pPr algn="l"/>
              <a:r>
                <a:rPr lang="en-US" sz="1800" b="1" dirty="0">
                  <a:latin typeface="+mn-lt"/>
                </a:rPr>
                <a:t>no gain</a:t>
              </a: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640" y="885"/>
              <a:ext cx="1712" cy="2974"/>
            </a:xfrm>
            <a:custGeom>
              <a:avLst/>
              <a:gdLst>
                <a:gd name="T0" fmla="*/ 22 w 1712"/>
                <a:gd name="T1" fmla="*/ 2958 h 2974"/>
                <a:gd name="T2" fmla="*/ 66 w 1712"/>
                <a:gd name="T3" fmla="*/ 2969 h 2974"/>
                <a:gd name="T4" fmla="*/ 216 w 1712"/>
                <a:gd name="T5" fmla="*/ 2967 h 2974"/>
                <a:gd name="T6" fmla="*/ 290 w 1712"/>
                <a:gd name="T7" fmla="*/ 2952 h 2974"/>
                <a:gd name="T8" fmla="*/ 377 w 1712"/>
                <a:gd name="T9" fmla="*/ 2909 h 2974"/>
                <a:gd name="T10" fmla="*/ 449 w 1712"/>
                <a:gd name="T11" fmla="*/ 2845 h 2974"/>
                <a:gd name="T12" fmla="*/ 513 w 1712"/>
                <a:gd name="T13" fmla="*/ 2749 h 2974"/>
                <a:gd name="T14" fmla="*/ 587 w 1712"/>
                <a:gd name="T15" fmla="*/ 2586 h 2974"/>
                <a:gd name="T16" fmla="*/ 662 w 1712"/>
                <a:gd name="T17" fmla="*/ 2379 h 2974"/>
                <a:gd name="T18" fmla="*/ 737 w 1712"/>
                <a:gd name="T19" fmla="*/ 2143 h 2974"/>
                <a:gd name="T20" fmla="*/ 883 w 1712"/>
                <a:gd name="T21" fmla="*/ 1645 h 2974"/>
                <a:gd name="T22" fmla="*/ 955 w 1712"/>
                <a:gd name="T23" fmla="*/ 1412 h 2974"/>
                <a:gd name="T24" fmla="*/ 1026 w 1712"/>
                <a:gd name="T25" fmla="*/ 1185 h 2974"/>
                <a:gd name="T26" fmla="*/ 1114 w 1712"/>
                <a:gd name="T27" fmla="*/ 879 h 2974"/>
                <a:gd name="T28" fmla="*/ 1214 w 1712"/>
                <a:gd name="T29" fmla="*/ 524 h 2974"/>
                <a:gd name="T30" fmla="*/ 1282 w 1712"/>
                <a:gd name="T31" fmla="*/ 302 h 2974"/>
                <a:gd name="T32" fmla="*/ 1340 w 1712"/>
                <a:gd name="T33" fmla="*/ 145 h 2974"/>
                <a:gd name="T34" fmla="*/ 1370 w 1712"/>
                <a:gd name="T35" fmla="*/ 81 h 2974"/>
                <a:gd name="T36" fmla="*/ 1385 w 1712"/>
                <a:gd name="T37" fmla="*/ 57 h 2974"/>
                <a:gd name="T38" fmla="*/ 1407 w 1712"/>
                <a:gd name="T39" fmla="*/ 32 h 2974"/>
                <a:gd name="T40" fmla="*/ 1419 w 1712"/>
                <a:gd name="T41" fmla="*/ 26 h 2974"/>
                <a:gd name="T42" fmla="*/ 1429 w 1712"/>
                <a:gd name="T43" fmla="*/ 27 h 2974"/>
                <a:gd name="T44" fmla="*/ 1440 w 1712"/>
                <a:gd name="T45" fmla="*/ 19 h 2974"/>
                <a:gd name="T46" fmla="*/ 1450 w 1712"/>
                <a:gd name="T47" fmla="*/ 48 h 2974"/>
                <a:gd name="T48" fmla="*/ 1472 w 1712"/>
                <a:gd name="T49" fmla="*/ 84 h 2974"/>
                <a:gd name="T50" fmla="*/ 1516 w 1712"/>
                <a:gd name="T51" fmla="*/ 203 h 2974"/>
                <a:gd name="T52" fmla="*/ 1579 w 1712"/>
                <a:gd name="T53" fmla="*/ 444 h 2974"/>
                <a:gd name="T54" fmla="*/ 1612 w 1712"/>
                <a:gd name="T55" fmla="*/ 581 h 2974"/>
                <a:gd name="T56" fmla="*/ 1638 w 1712"/>
                <a:gd name="T57" fmla="*/ 666 h 2974"/>
                <a:gd name="T58" fmla="*/ 1659 w 1712"/>
                <a:gd name="T59" fmla="*/ 714 h 2974"/>
                <a:gd name="T60" fmla="*/ 1684 w 1712"/>
                <a:gd name="T61" fmla="*/ 765 h 2974"/>
                <a:gd name="T62" fmla="*/ 1690 w 1712"/>
                <a:gd name="T63" fmla="*/ 721 h 2974"/>
                <a:gd name="T64" fmla="*/ 1670 w 1712"/>
                <a:gd name="T65" fmla="*/ 674 h 2974"/>
                <a:gd name="T66" fmla="*/ 1648 w 1712"/>
                <a:gd name="T67" fmla="*/ 614 h 2974"/>
                <a:gd name="T68" fmla="*/ 1617 w 1712"/>
                <a:gd name="T69" fmla="*/ 492 h 2974"/>
                <a:gd name="T70" fmla="*/ 1557 w 1712"/>
                <a:gd name="T71" fmla="*/ 251 h 2974"/>
                <a:gd name="T72" fmla="*/ 1514 w 1712"/>
                <a:gd name="T73" fmla="*/ 116 h 2974"/>
                <a:gd name="T74" fmla="*/ 1474 w 1712"/>
                <a:gd name="T75" fmla="*/ 35 h 2974"/>
                <a:gd name="T76" fmla="*/ 1449 w 1712"/>
                <a:gd name="T77" fmla="*/ 10 h 2974"/>
                <a:gd name="T78" fmla="*/ 1424 w 1712"/>
                <a:gd name="T79" fmla="*/ 0 h 2974"/>
                <a:gd name="T80" fmla="*/ 1398 w 1712"/>
                <a:gd name="T81" fmla="*/ 7 h 2974"/>
                <a:gd name="T82" fmla="*/ 1383 w 1712"/>
                <a:gd name="T83" fmla="*/ 19 h 2974"/>
                <a:gd name="T84" fmla="*/ 1358 w 1712"/>
                <a:gd name="T85" fmla="*/ 52 h 2974"/>
                <a:gd name="T86" fmla="*/ 1329 w 1712"/>
                <a:gd name="T87" fmla="*/ 107 h 2974"/>
                <a:gd name="T88" fmla="*/ 1284 w 1712"/>
                <a:gd name="T89" fmla="*/ 216 h 2974"/>
                <a:gd name="T90" fmla="*/ 1218 w 1712"/>
                <a:gd name="T91" fmla="*/ 420 h 2974"/>
                <a:gd name="T92" fmla="*/ 1147 w 1712"/>
                <a:gd name="T93" fmla="*/ 662 h 2974"/>
                <a:gd name="T94" fmla="*/ 1031 w 1712"/>
                <a:gd name="T95" fmla="*/ 1075 h 2974"/>
                <a:gd name="T96" fmla="*/ 959 w 1712"/>
                <a:gd name="T97" fmla="*/ 1314 h 2974"/>
                <a:gd name="T98" fmla="*/ 888 w 1712"/>
                <a:gd name="T99" fmla="*/ 1539 h 2974"/>
                <a:gd name="T100" fmla="*/ 772 w 1712"/>
                <a:gd name="T101" fmla="*/ 1934 h 2974"/>
                <a:gd name="T102" fmla="*/ 668 w 1712"/>
                <a:gd name="T103" fmla="*/ 2277 h 2974"/>
                <a:gd name="T104" fmla="*/ 593 w 1712"/>
                <a:gd name="T105" fmla="*/ 2497 h 2974"/>
                <a:gd name="T106" fmla="*/ 519 w 1712"/>
                <a:gd name="T107" fmla="*/ 2680 h 2974"/>
                <a:gd name="T108" fmla="*/ 470 w 1712"/>
                <a:gd name="T109" fmla="*/ 2794 h 2974"/>
                <a:gd name="T110" fmla="*/ 397 w 1712"/>
                <a:gd name="T111" fmla="*/ 2861 h 2974"/>
                <a:gd name="T112" fmla="*/ 350 w 1712"/>
                <a:gd name="T113" fmla="*/ 2896 h 2974"/>
                <a:gd name="T114" fmla="*/ 263 w 1712"/>
                <a:gd name="T115" fmla="*/ 2933 h 2974"/>
                <a:gd name="T116" fmla="*/ 216 w 1712"/>
                <a:gd name="T117" fmla="*/ 2941 h 2974"/>
                <a:gd name="T118" fmla="*/ 66 w 1712"/>
                <a:gd name="T119" fmla="*/ 2942 h 2974"/>
                <a:gd name="T120" fmla="*/ 17 w 1712"/>
                <a:gd name="T121" fmla="*/ 2945 h 297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12"/>
                <a:gd name="T184" fmla="*/ 0 h 2974"/>
                <a:gd name="T185" fmla="*/ 1712 w 1712"/>
                <a:gd name="T186" fmla="*/ 2974 h 297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12" h="2974">
                  <a:moveTo>
                    <a:pt x="0" y="2950"/>
                  </a:moveTo>
                  <a:lnTo>
                    <a:pt x="10" y="2974"/>
                  </a:lnTo>
                  <a:lnTo>
                    <a:pt x="18" y="2972"/>
                  </a:lnTo>
                  <a:lnTo>
                    <a:pt x="27" y="2969"/>
                  </a:lnTo>
                  <a:lnTo>
                    <a:pt x="22" y="2958"/>
                  </a:lnTo>
                  <a:lnTo>
                    <a:pt x="22" y="2971"/>
                  </a:lnTo>
                  <a:lnTo>
                    <a:pt x="32" y="2969"/>
                  </a:lnTo>
                  <a:lnTo>
                    <a:pt x="42" y="2969"/>
                  </a:lnTo>
                  <a:lnTo>
                    <a:pt x="54" y="2969"/>
                  </a:lnTo>
                  <a:lnTo>
                    <a:pt x="66" y="2969"/>
                  </a:lnTo>
                  <a:lnTo>
                    <a:pt x="92" y="2969"/>
                  </a:lnTo>
                  <a:lnTo>
                    <a:pt x="120" y="2970"/>
                  </a:lnTo>
                  <a:lnTo>
                    <a:pt x="150" y="2971"/>
                  </a:lnTo>
                  <a:lnTo>
                    <a:pt x="182" y="2970"/>
                  </a:lnTo>
                  <a:lnTo>
                    <a:pt x="216" y="2967"/>
                  </a:lnTo>
                  <a:lnTo>
                    <a:pt x="233" y="2965"/>
                  </a:lnTo>
                  <a:lnTo>
                    <a:pt x="250" y="2962"/>
                  </a:lnTo>
                  <a:lnTo>
                    <a:pt x="255" y="2961"/>
                  </a:lnTo>
                  <a:lnTo>
                    <a:pt x="273" y="2957"/>
                  </a:lnTo>
                  <a:lnTo>
                    <a:pt x="290" y="2952"/>
                  </a:lnTo>
                  <a:lnTo>
                    <a:pt x="308" y="2946"/>
                  </a:lnTo>
                  <a:lnTo>
                    <a:pt x="325" y="2939"/>
                  </a:lnTo>
                  <a:lnTo>
                    <a:pt x="343" y="2930"/>
                  </a:lnTo>
                  <a:lnTo>
                    <a:pt x="360" y="2920"/>
                  </a:lnTo>
                  <a:lnTo>
                    <a:pt x="377" y="2909"/>
                  </a:lnTo>
                  <a:lnTo>
                    <a:pt x="382" y="2907"/>
                  </a:lnTo>
                  <a:lnTo>
                    <a:pt x="399" y="2893"/>
                  </a:lnTo>
                  <a:lnTo>
                    <a:pt x="416" y="2880"/>
                  </a:lnTo>
                  <a:lnTo>
                    <a:pt x="433" y="2864"/>
                  </a:lnTo>
                  <a:lnTo>
                    <a:pt x="449" y="2845"/>
                  </a:lnTo>
                  <a:lnTo>
                    <a:pt x="465" y="2826"/>
                  </a:lnTo>
                  <a:lnTo>
                    <a:pt x="480" y="2804"/>
                  </a:lnTo>
                  <a:lnTo>
                    <a:pt x="483" y="2799"/>
                  </a:lnTo>
                  <a:lnTo>
                    <a:pt x="497" y="2777"/>
                  </a:lnTo>
                  <a:lnTo>
                    <a:pt x="513" y="2749"/>
                  </a:lnTo>
                  <a:lnTo>
                    <a:pt x="527" y="2721"/>
                  </a:lnTo>
                  <a:lnTo>
                    <a:pt x="543" y="2690"/>
                  </a:lnTo>
                  <a:lnTo>
                    <a:pt x="557" y="2657"/>
                  </a:lnTo>
                  <a:lnTo>
                    <a:pt x="573" y="2622"/>
                  </a:lnTo>
                  <a:lnTo>
                    <a:pt x="587" y="2586"/>
                  </a:lnTo>
                  <a:lnTo>
                    <a:pt x="602" y="2547"/>
                  </a:lnTo>
                  <a:lnTo>
                    <a:pt x="617" y="2507"/>
                  </a:lnTo>
                  <a:lnTo>
                    <a:pt x="632" y="2466"/>
                  </a:lnTo>
                  <a:lnTo>
                    <a:pt x="647" y="2423"/>
                  </a:lnTo>
                  <a:lnTo>
                    <a:pt x="662" y="2379"/>
                  </a:lnTo>
                  <a:lnTo>
                    <a:pt x="677" y="2334"/>
                  </a:lnTo>
                  <a:lnTo>
                    <a:pt x="692" y="2287"/>
                  </a:lnTo>
                  <a:lnTo>
                    <a:pt x="707" y="2240"/>
                  </a:lnTo>
                  <a:lnTo>
                    <a:pt x="721" y="2192"/>
                  </a:lnTo>
                  <a:lnTo>
                    <a:pt x="737" y="2143"/>
                  </a:lnTo>
                  <a:lnTo>
                    <a:pt x="766" y="2044"/>
                  </a:lnTo>
                  <a:lnTo>
                    <a:pt x="796" y="1944"/>
                  </a:lnTo>
                  <a:lnTo>
                    <a:pt x="825" y="1844"/>
                  </a:lnTo>
                  <a:lnTo>
                    <a:pt x="854" y="1744"/>
                  </a:lnTo>
                  <a:lnTo>
                    <a:pt x="883" y="1645"/>
                  </a:lnTo>
                  <a:lnTo>
                    <a:pt x="898" y="1596"/>
                  </a:lnTo>
                  <a:lnTo>
                    <a:pt x="912" y="1549"/>
                  </a:lnTo>
                  <a:lnTo>
                    <a:pt x="926" y="1502"/>
                  </a:lnTo>
                  <a:lnTo>
                    <a:pt x="941" y="1456"/>
                  </a:lnTo>
                  <a:lnTo>
                    <a:pt x="955" y="1412"/>
                  </a:lnTo>
                  <a:lnTo>
                    <a:pt x="969" y="1368"/>
                  </a:lnTo>
                  <a:lnTo>
                    <a:pt x="983" y="1324"/>
                  </a:lnTo>
                  <a:lnTo>
                    <a:pt x="998" y="1279"/>
                  </a:lnTo>
                  <a:lnTo>
                    <a:pt x="1012" y="1233"/>
                  </a:lnTo>
                  <a:lnTo>
                    <a:pt x="1026" y="1185"/>
                  </a:lnTo>
                  <a:lnTo>
                    <a:pt x="1041" y="1136"/>
                  </a:lnTo>
                  <a:lnTo>
                    <a:pt x="1055" y="1085"/>
                  </a:lnTo>
                  <a:lnTo>
                    <a:pt x="1070" y="1034"/>
                  </a:lnTo>
                  <a:lnTo>
                    <a:pt x="1084" y="983"/>
                  </a:lnTo>
                  <a:lnTo>
                    <a:pt x="1114" y="879"/>
                  </a:lnTo>
                  <a:lnTo>
                    <a:pt x="1143" y="775"/>
                  </a:lnTo>
                  <a:lnTo>
                    <a:pt x="1171" y="673"/>
                  </a:lnTo>
                  <a:lnTo>
                    <a:pt x="1186" y="622"/>
                  </a:lnTo>
                  <a:lnTo>
                    <a:pt x="1200" y="573"/>
                  </a:lnTo>
                  <a:lnTo>
                    <a:pt x="1214" y="524"/>
                  </a:lnTo>
                  <a:lnTo>
                    <a:pt x="1228" y="477"/>
                  </a:lnTo>
                  <a:lnTo>
                    <a:pt x="1242" y="430"/>
                  </a:lnTo>
                  <a:lnTo>
                    <a:pt x="1255" y="385"/>
                  </a:lnTo>
                  <a:lnTo>
                    <a:pt x="1269" y="342"/>
                  </a:lnTo>
                  <a:lnTo>
                    <a:pt x="1282" y="302"/>
                  </a:lnTo>
                  <a:lnTo>
                    <a:pt x="1295" y="263"/>
                  </a:lnTo>
                  <a:lnTo>
                    <a:pt x="1308" y="226"/>
                  </a:lnTo>
                  <a:lnTo>
                    <a:pt x="1321" y="191"/>
                  </a:lnTo>
                  <a:lnTo>
                    <a:pt x="1334" y="159"/>
                  </a:lnTo>
                  <a:lnTo>
                    <a:pt x="1340" y="145"/>
                  </a:lnTo>
                  <a:lnTo>
                    <a:pt x="1346" y="131"/>
                  </a:lnTo>
                  <a:lnTo>
                    <a:pt x="1353" y="117"/>
                  </a:lnTo>
                  <a:lnTo>
                    <a:pt x="1359" y="105"/>
                  </a:lnTo>
                  <a:lnTo>
                    <a:pt x="1364" y="92"/>
                  </a:lnTo>
                  <a:lnTo>
                    <a:pt x="1370" y="81"/>
                  </a:lnTo>
                  <a:lnTo>
                    <a:pt x="1376" y="71"/>
                  </a:lnTo>
                  <a:lnTo>
                    <a:pt x="1382" y="62"/>
                  </a:lnTo>
                  <a:lnTo>
                    <a:pt x="1388" y="53"/>
                  </a:lnTo>
                  <a:lnTo>
                    <a:pt x="1375" y="48"/>
                  </a:lnTo>
                  <a:lnTo>
                    <a:pt x="1385" y="57"/>
                  </a:lnTo>
                  <a:lnTo>
                    <a:pt x="1391" y="50"/>
                  </a:lnTo>
                  <a:lnTo>
                    <a:pt x="1397" y="43"/>
                  </a:lnTo>
                  <a:lnTo>
                    <a:pt x="1402" y="37"/>
                  </a:lnTo>
                  <a:lnTo>
                    <a:pt x="1407" y="32"/>
                  </a:lnTo>
                  <a:lnTo>
                    <a:pt x="1413" y="28"/>
                  </a:lnTo>
                  <a:lnTo>
                    <a:pt x="1403" y="19"/>
                  </a:lnTo>
                  <a:lnTo>
                    <a:pt x="1408" y="31"/>
                  </a:lnTo>
                  <a:lnTo>
                    <a:pt x="1413" y="28"/>
                  </a:lnTo>
                  <a:lnTo>
                    <a:pt x="1419" y="26"/>
                  </a:lnTo>
                  <a:lnTo>
                    <a:pt x="1414" y="14"/>
                  </a:lnTo>
                  <a:lnTo>
                    <a:pt x="1414" y="27"/>
                  </a:lnTo>
                  <a:lnTo>
                    <a:pt x="1419" y="27"/>
                  </a:lnTo>
                  <a:lnTo>
                    <a:pt x="1424" y="27"/>
                  </a:lnTo>
                  <a:lnTo>
                    <a:pt x="1429" y="27"/>
                  </a:lnTo>
                  <a:lnTo>
                    <a:pt x="1429" y="14"/>
                  </a:lnTo>
                  <a:lnTo>
                    <a:pt x="1424" y="27"/>
                  </a:lnTo>
                  <a:lnTo>
                    <a:pt x="1429" y="28"/>
                  </a:lnTo>
                  <a:lnTo>
                    <a:pt x="1434" y="31"/>
                  </a:lnTo>
                  <a:lnTo>
                    <a:pt x="1440" y="19"/>
                  </a:lnTo>
                  <a:lnTo>
                    <a:pt x="1430" y="29"/>
                  </a:lnTo>
                  <a:lnTo>
                    <a:pt x="1435" y="33"/>
                  </a:lnTo>
                  <a:lnTo>
                    <a:pt x="1440" y="37"/>
                  </a:lnTo>
                  <a:lnTo>
                    <a:pt x="1445" y="42"/>
                  </a:lnTo>
                  <a:lnTo>
                    <a:pt x="1450" y="48"/>
                  </a:lnTo>
                  <a:lnTo>
                    <a:pt x="1455" y="54"/>
                  </a:lnTo>
                  <a:lnTo>
                    <a:pt x="1464" y="45"/>
                  </a:lnTo>
                  <a:lnTo>
                    <a:pt x="1453" y="50"/>
                  </a:lnTo>
                  <a:lnTo>
                    <a:pt x="1462" y="65"/>
                  </a:lnTo>
                  <a:lnTo>
                    <a:pt x="1472" y="84"/>
                  </a:lnTo>
                  <a:lnTo>
                    <a:pt x="1481" y="104"/>
                  </a:lnTo>
                  <a:lnTo>
                    <a:pt x="1490" y="126"/>
                  </a:lnTo>
                  <a:lnTo>
                    <a:pt x="1499" y="150"/>
                  </a:lnTo>
                  <a:lnTo>
                    <a:pt x="1507" y="176"/>
                  </a:lnTo>
                  <a:lnTo>
                    <a:pt x="1516" y="203"/>
                  </a:lnTo>
                  <a:lnTo>
                    <a:pt x="1525" y="232"/>
                  </a:lnTo>
                  <a:lnTo>
                    <a:pt x="1533" y="261"/>
                  </a:lnTo>
                  <a:lnTo>
                    <a:pt x="1549" y="321"/>
                  </a:lnTo>
                  <a:lnTo>
                    <a:pt x="1564" y="383"/>
                  </a:lnTo>
                  <a:lnTo>
                    <a:pt x="1579" y="444"/>
                  </a:lnTo>
                  <a:lnTo>
                    <a:pt x="1586" y="474"/>
                  </a:lnTo>
                  <a:lnTo>
                    <a:pt x="1593" y="502"/>
                  </a:lnTo>
                  <a:lnTo>
                    <a:pt x="1599" y="530"/>
                  </a:lnTo>
                  <a:lnTo>
                    <a:pt x="1606" y="556"/>
                  </a:lnTo>
                  <a:lnTo>
                    <a:pt x="1612" y="581"/>
                  </a:lnTo>
                  <a:lnTo>
                    <a:pt x="1618" y="603"/>
                  </a:lnTo>
                  <a:lnTo>
                    <a:pt x="1624" y="625"/>
                  </a:lnTo>
                  <a:lnTo>
                    <a:pt x="1630" y="643"/>
                  </a:lnTo>
                  <a:lnTo>
                    <a:pt x="1635" y="660"/>
                  </a:lnTo>
                  <a:lnTo>
                    <a:pt x="1638" y="666"/>
                  </a:lnTo>
                  <a:lnTo>
                    <a:pt x="1641" y="673"/>
                  </a:lnTo>
                  <a:lnTo>
                    <a:pt x="1646" y="684"/>
                  </a:lnTo>
                  <a:lnTo>
                    <a:pt x="1650" y="695"/>
                  </a:lnTo>
                  <a:lnTo>
                    <a:pt x="1655" y="705"/>
                  </a:lnTo>
                  <a:lnTo>
                    <a:pt x="1659" y="714"/>
                  </a:lnTo>
                  <a:lnTo>
                    <a:pt x="1663" y="723"/>
                  </a:lnTo>
                  <a:lnTo>
                    <a:pt x="1666" y="731"/>
                  </a:lnTo>
                  <a:lnTo>
                    <a:pt x="1673" y="744"/>
                  </a:lnTo>
                  <a:lnTo>
                    <a:pt x="1679" y="756"/>
                  </a:lnTo>
                  <a:lnTo>
                    <a:pt x="1684" y="765"/>
                  </a:lnTo>
                  <a:lnTo>
                    <a:pt x="1688" y="772"/>
                  </a:lnTo>
                  <a:lnTo>
                    <a:pt x="1712" y="762"/>
                  </a:lnTo>
                  <a:lnTo>
                    <a:pt x="1703" y="746"/>
                  </a:lnTo>
                  <a:lnTo>
                    <a:pt x="1697" y="734"/>
                  </a:lnTo>
                  <a:lnTo>
                    <a:pt x="1690" y="721"/>
                  </a:lnTo>
                  <a:lnTo>
                    <a:pt x="1687" y="713"/>
                  </a:lnTo>
                  <a:lnTo>
                    <a:pt x="1683" y="704"/>
                  </a:lnTo>
                  <a:lnTo>
                    <a:pt x="1679" y="695"/>
                  </a:lnTo>
                  <a:lnTo>
                    <a:pt x="1674" y="685"/>
                  </a:lnTo>
                  <a:lnTo>
                    <a:pt x="1670" y="674"/>
                  </a:lnTo>
                  <a:lnTo>
                    <a:pt x="1665" y="662"/>
                  </a:lnTo>
                  <a:lnTo>
                    <a:pt x="1662" y="656"/>
                  </a:lnTo>
                  <a:lnTo>
                    <a:pt x="1659" y="649"/>
                  </a:lnTo>
                  <a:lnTo>
                    <a:pt x="1654" y="633"/>
                  </a:lnTo>
                  <a:lnTo>
                    <a:pt x="1648" y="614"/>
                  </a:lnTo>
                  <a:lnTo>
                    <a:pt x="1642" y="593"/>
                  </a:lnTo>
                  <a:lnTo>
                    <a:pt x="1636" y="571"/>
                  </a:lnTo>
                  <a:lnTo>
                    <a:pt x="1630" y="546"/>
                  </a:lnTo>
                  <a:lnTo>
                    <a:pt x="1623" y="520"/>
                  </a:lnTo>
                  <a:lnTo>
                    <a:pt x="1617" y="492"/>
                  </a:lnTo>
                  <a:lnTo>
                    <a:pt x="1610" y="463"/>
                  </a:lnTo>
                  <a:lnTo>
                    <a:pt x="1603" y="434"/>
                  </a:lnTo>
                  <a:lnTo>
                    <a:pt x="1588" y="373"/>
                  </a:lnTo>
                  <a:lnTo>
                    <a:pt x="1573" y="311"/>
                  </a:lnTo>
                  <a:lnTo>
                    <a:pt x="1557" y="251"/>
                  </a:lnTo>
                  <a:lnTo>
                    <a:pt x="1549" y="221"/>
                  </a:lnTo>
                  <a:lnTo>
                    <a:pt x="1540" y="193"/>
                  </a:lnTo>
                  <a:lnTo>
                    <a:pt x="1531" y="166"/>
                  </a:lnTo>
                  <a:lnTo>
                    <a:pt x="1523" y="140"/>
                  </a:lnTo>
                  <a:lnTo>
                    <a:pt x="1514" y="116"/>
                  </a:lnTo>
                  <a:lnTo>
                    <a:pt x="1505" y="94"/>
                  </a:lnTo>
                  <a:lnTo>
                    <a:pt x="1496" y="73"/>
                  </a:lnTo>
                  <a:lnTo>
                    <a:pt x="1486" y="55"/>
                  </a:lnTo>
                  <a:lnTo>
                    <a:pt x="1477" y="40"/>
                  </a:lnTo>
                  <a:lnTo>
                    <a:pt x="1474" y="35"/>
                  </a:lnTo>
                  <a:lnTo>
                    <a:pt x="1469" y="29"/>
                  </a:lnTo>
                  <a:lnTo>
                    <a:pt x="1464" y="23"/>
                  </a:lnTo>
                  <a:lnTo>
                    <a:pt x="1459" y="18"/>
                  </a:lnTo>
                  <a:lnTo>
                    <a:pt x="1454" y="14"/>
                  </a:lnTo>
                  <a:lnTo>
                    <a:pt x="1449" y="10"/>
                  </a:lnTo>
                  <a:lnTo>
                    <a:pt x="1445" y="7"/>
                  </a:lnTo>
                  <a:lnTo>
                    <a:pt x="1440" y="4"/>
                  </a:lnTo>
                  <a:lnTo>
                    <a:pt x="1434" y="3"/>
                  </a:lnTo>
                  <a:lnTo>
                    <a:pt x="1429" y="1"/>
                  </a:lnTo>
                  <a:lnTo>
                    <a:pt x="1424" y="0"/>
                  </a:lnTo>
                  <a:lnTo>
                    <a:pt x="1419" y="0"/>
                  </a:lnTo>
                  <a:lnTo>
                    <a:pt x="1414" y="1"/>
                  </a:lnTo>
                  <a:lnTo>
                    <a:pt x="1409" y="2"/>
                  </a:lnTo>
                  <a:lnTo>
                    <a:pt x="1403" y="4"/>
                  </a:lnTo>
                  <a:lnTo>
                    <a:pt x="1398" y="7"/>
                  </a:lnTo>
                  <a:lnTo>
                    <a:pt x="1394" y="9"/>
                  </a:lnTo>
                  <a:lnTo>
                    <a:pt x="1389" y="13"/>
                  </a:lnTo>
                  <a:lnTo>
                    <a:pt x="1383" y="18"/>
                  </a:lnTo>
                  <a:lnTo>
                    <a:pt x="1392" y="27"/>
                  </a:lnTo>
                  <a:lnTo>
                    <a:pt x="1383" y="19"/>
                  </a:lnTo>
                  <a:lnTo>
                    <a:pt x="1378" y="24"/>
                  </a:lnTo>
                  <a:lnTo>
                    <a:pt x="1372" y="31"/>
                  </a:lnTo>
                  <a:lnTo>
                    <a:pt x="1366" y="38"/>
                  </a:lnTo>
                  <a:lnTo>
                    <a:pt x="1364" y="43"/>
                  </a:lnTo>
                  <a:lnTo>
                    <a:pt x="1358" y="52"/>
                  </a:lnTo>
                  <a:lnTo>
                    <a:pt x="1352" y="61"/>
                  </a:lnTo>
                  <a:lnTo>
                    <a:pt x="1346" y="71"/>
                  </a:lnTo>
                  <a:lnTo>
                    <a:pt x="1340" y="82"/>
                  </a:lnTo>
                  <a:lnTo>
                    <a:pt x="1335" y="95"/>
                  </a:lnTo>
                  <a:lnTo>
                    <a:pt x="1329" y="107"/>
                  </a:lnTo>
                  <a:lnTo>
                    <a:pt x="1322" y="121"/>
                  </a:lnTo>
                  <a:lnTo>
                    <a:pt x="1316" y="135"/>
                  </a:lnTo>
                  <a:lnTo>
                    <a:pt x="1310" y="149"/>
                  </a:lnTo>
                  <a:lnTo>
                    <a:pt x="1297" y="181"/>
                  </a:lnTo>
                  <a:lnTo>
                    <a:pt x="1284" y="216"/>
                  </a:lnTo>
                  <a:lnTo>
                    <a:pt x="1271" y="253"/>
                  </a:lnTo>
                  <a:lnTo>
                    <a:pt x="1258" y="291"/>
                  </a:lnTo>
                  <a:lnTo>
                    <a:pt x="1245" y="332"/>
                  </a:lnTo>
                  <a:lnTo>
                    <a:pt x="1231" y="375"/>
                  </a:lnTo>
                  <a:lnTo>
                    <a:pt x="1218" y="420"/>
                  </a:lnTo>
                  <a:lnTo>
                    <a:pt x="1204" y="466"/>
                  </a:lnTo>
                  <a:lnTo>
                    <a:pt x="1189" y="514"/>
                  </a:lnTo>
                  <a:lnTo>
                    <a:pt x="1176" y="563"/>
                  </a:lnTo>
                  <a:lnTo>
                    <a:pt x="1162" y="612"/>
                  </a:lnTo>
                  <a:lnTo>
                    <a:pt x="1147" y="662"/>
                  </a:lnTo>
                  <a:lnTo>
                    <a:pt x="1119" y="765"/>
                  </a:lnTo>
                  <a:lnTo>
                    <a:pt x="1090" y="869"/>
                  </a:lnTo>
                  <a:lnTo>
                    <a:pt x="1060" y="973"/>
                  </a:lnTo>
                  <a:lnTo>
                    <a:pt x="1046" y="1024"/>
                  </a:lnTo>
                  <a:lnTo>
                    <a:pt x="1031" y="1075"/>
                  </a:lnTo>
                  <a:lnTo>
                    <a:pt x="1017" y="1125"/>
                  </a:lnTo>
                  <a:lnTo>
                    <a:pt x="1002" y="1174"/>
                  </a:lnTo>
                  <a:lnTo>
                    <a:pt x="987" y="1222"/>
                  </a:lnTo>
                  <a:lnTo>
                    <a:pt x="974" y="1269"/>
                  </a:lnTo>
                  <a:lnTo>
                    <a:pt x="959" y="1314"/>
                  </a:lnTo>
                  <a:lnTo>
                    <a:pt x="944" y="1359"/>
                  </a:lnTo>
                  <a:lnTo>
                    <a:pt x="931" y="1402"/>
                  </a:lnTo>
                  <a:lnTo>
                    <a:pt x="917" y="1446"/>
                  </a:lnTo>
                  <a:lnTo>
                    <a:pt x="902" y="1492"/>
                  </a:lnTo>
                  <a:lnTo>
                    <a:pt x="888" y="1539"/>
                  </a:lnTo>
                  <a:lnTo>
                    <a:pt x="874" y="1586"/>
                  </a:lnTo>
                  <a:lnTo>
                    <a:pt x="859" y="1635"/>
                  </a:lnTo>
                  <a:lnTo>
                    <a:pt x="830" y="1734"/>
                  </a:lnTo>
                  <a:lnTo>
                    <a:pt x="801" y="1833"/>
                  </a:lnTo>
                  <a:lnTo>
                    <a:pt x="772" y="1934"/>
                  </a:lnTo>
                  <a:lnTo>
                    <a:pt x="742" y="2034"/>
                  </a:lnTo>
                  <a:lnTo>
                    <a:pt x="713" y="2133"/>
                  </a:lnTo>
                  <a:lnTo>
                    <a:pt x="697" y="2182"/>
                  </a:lnTo>
                  <a:lnTo>
                    <a:pt x="683" y="2230"/>
                  </a:lnTo>
                  <a:lnTo>
                    <a:pt x="668" y="2277"/>
                  </a:lnTo>
                  <a:lnTo>
                    <a:pt x="653" y="2323"/>
                  </a:lnTo>
                  <a:lnTo>
                    <a:pt x="638" y="2369"/>
                  </a:lnTo>
                  <a:lnTo>
                    <a:pt x="623" y="2413"/>
                  </a:lnTo>
                  <a:lnTo>
                    <a:pt x="608" y="2455"/>
                  </a:lnTo>
                  <a:lnTo>
                    <a:pt x="593" y="2497"/>
                  </a:lnTo>
                  <a:lnTo>
                    <a:pt x="578" y="2537"/>
                  </a:lnTo>
                  <a:lnTo>
                    <a:pt x="563" y="2576"/>
                  </a:lnTo>
                  <a:lnTo>
                    <a:pt x="548" y="2612"/>
                  </a:lnTo>
                  <a:lnTo>
                    <a:pt x="533" y="2647"/>
                  </a:lnTo>
                  <a:lnTo>
                    <a:pt x="519" y="2680"/>
                  </a:lnTo>
                  <a:lnTo>
                    <a:pt x="503" y="2710"/>
                  </a:lnTo>
                  <a:lnTo>
                    <a:pt x="489" y="2739"/>
                  </a:lnTo>
                  <a:lnTo>
                    <a:pt x="475" y="2764"/>
                  </a:lnTo>
                  <a:lnTo>
                    <a:pt x="459" y="2789"/>
                  </a:lnTo>
                  <a:lnTo>
                    <a:pt x="470" y="2794"/>
                  </a:lnTo>
                  <a:lnTo>
                    <a:pt x="461" y="2785"/>
                  </a:lnTo>
                  <a:lnTo>
                    <a:pt x="446" y="2807"/>
                  </a:lnTo>
                  <a:lnTo>
                    <a:pt x="430" y="2826"/>
                  </a:lnTo>
                  <a:lnTo>
                    <a:pt x="414" y="2845"/>
                  </a:lnTo>
                  <a:lnTo>
                    <a:pt x="397" y="2861"/>
                  </a:lnTo>
                  <a:lnTo>
                    <a:pt x="380" y="2875"/>
                  </a:lnTo>
                  <a:lnTo>
                    <a:pt x="363" y="2888"/>
                  </a:lnTo>
                  <a:lnTo>
                    <a:pt x="372" y="2897"/>
                  </a:lnTo>
                  <a:lnTo>
                    <a:pt x="367" y="2885"/>
                  </a:lnTo>
                  <a:lnTo>
                    <a:pt x="350" y="2896"/>
                  </a:lnTo>
                  <a:lnTo>
                    <a:pt x="333" y="2906"/>
                  </a:lnTo>
                  <a:lnTo>
                    <a:pt x="315" y="2915"/>
                  </a:lnTo>
                  <a:lnTo>
                    <a:pt x="298" y="2922"/>
                  </a:lnTo>
                  <a:lnTo>
                    <a:pt x="280" y="2928"/>
                  </a:lnTo>
                  <a:lnTo>
                    <a:pt x="263" y="2933"/>
                  </a:lnTo>
                  <a:lnTo>
                    <a:pt x="245" y="2937"/>
                  </a:lnTo>
                  <a:lnTo>
                    <a:pt x="250" y="2949"/>
                  </a:lnTo>
                  <a:lnTo>
                    <a:pt x="250" y="2936"/>
                  </a:lnTo>
                  <a:lnTo>
                    <a:pt x="233" y="2939"/>
                  </a:lnTo>
                  <a:lnTo>
                    <a:pt x="216" y="2941"/>
                  </a:lnTo>
                  <a:lnTo>
                    <a:pt x="182" y="2944"/>
                  </a:lnTo>
                  <a:lnTo>
                    <a:pt x="150" y="2945"/>
                  </a:lnTo>
                  <a:lnTo>
                    <a:pt x="120" y="2944"/>
                  </a:lnTo>
                  <a:lnTo>
                    <a:pt x="92" y="2943"/>
                  </a:lnTo>
                  <a:lnTo>
                    <a:pt x="66" y="2942"/>
                  </a:lnTo>
                  <a:lnTo>
                    <a:pt x="54" y="2942"/>
                  </a:lnTo>
                  <a:lnTo>
                    <a:pt x="42" y="2942"/>
                  </a:lnTo>
                  <a:lnTo>
                    <a:pt x="32" y="2943"/>
                  </a:lnTo>
                  <a:lnTo>
                    <a:pt x="22" y="2945"/>
                  </a:lnTo>
                  <a:lnTo>
                    <a:pt x="17" y="2945"/>
                  </a:lnTo>
                  <a:lnTo>
                    <a:pt x="8" y="2947"/>
                  </a:lnTo>
                  <a:lnTo>
                    <a:pt x="0" y="2950"/>
                  </a:lnTo>
                  <a:close/>
                </a:path>
              </a:pathLst>
            </a:cu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30730" y="1277713"/>
            <a:ext cx="4332169" cy="4744715"/>
            <a:chOff x="2349" y="565"/>
            <a:chExt cx="2993" cy="3573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3708" y="3884"/>
              <a:ext cx="59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Stress</a:t>
              </a:r>
              <a:endParaRPr lang="en-US" dirty="0">
                <a:latin typeface="+mn-lt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16200000">
              <a:off x="1855" y="1862"/>
              <a:ext cx="1221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b="1" dirty="0">
                  <a:latin typeface="+mn-lt"/>
                </a:rPr>
                <a:t>Productivity</a:t>
              </a:r>
              <a:endParaRPr lang="en-US" dirty="0">
                <a:latin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2644" y="565"/>
              <a:ext cx="2698" cy="329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3200" b="1">
                <a:latin typeface="+mn-lt"/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437086" y="1710353"/>
            <a:ext cx="3757540" cy="3949281"/>
            <a:chOff x="2640" y="885"/>
            <a:chExt cx="2596" cy="2974"/>
          </a:xfrm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5160000">
              <a:off x="4629" y="2804"/>
              <a:ext cx="103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sz="1800" b="1">
                  <a:solidFill>
                    <a:srgbClr val="FF0000"/>
                  </a:solidFill>
                  <a:latin typeface="+mn-lt"/>
                </a:rPr>
                <a:t>Overwhelmed</a:t>
              </a:r>
              <a:endParaRPr lang="en-US" sz="1800">
                <a:latin typeface="+mn-lt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2640" y="885"/>
              <a:ext cx="2432" cy="2974"/>
            </a:xfrm>
            <a:custGeom>
              <a:avLst/>
              <a:gdLst>
                <a:gd name="T0" fmla="*/ 32 w 4863"/>
                <a:gd name="T1" fmla="*/ 2969 h 5948"/>
                <a:gd name="T2" fmla="*/ 182 w 4863"/>
                <a:gd name="T3" fmla="*/ 2970 h 5948"/>
                <a:gd name="T4" fmla="*/ 308 w 4863"/>
                <a:gd name="T5" fmla="*/ 2946 h 5948"/>
                <a:gd name="T6" fmla="*/ 416 w 4863"/>
                <a:gd name="T7" fmla="*/ 2880 h 5948"/>
                <a:gd name="T8" fmla="*/ 513 w 4863"/>
                <a:gd name="T9" fmla="*/ 2749 h 5948"/>
                <a:gd name="T10" fmla="*/ 617 w 4863"/>
                <a:gd name="T11" fmla="*/ 2507 h 5948"/>
                <a:gd name="T12" fmla="*/ 721 w 4863"/>
                <a:gd name="T13" fmla="*/ 2192 h 5948"/>
                <a:gd name="T14" fmla="*/ 897 w 4863"/>
                <a:gd name="T15" fmla="*/ 1597 h 5948"/>
                <a:gd name="T16" fmla="*/ 998 w 4863"/>
                <a:gd name="T17" fmla="*/ 1279 h 5948"/>
                <a:gd name="T18" fmla="*/ 1114 w 4863"/>
                <a:gd name="T19" fmla="*/ 873 h 5948"/>
                <a:gd name="T20" fmla="*/ 1242 w 4863"/>
                <a:gd name="T21" fmla="*/ 416 h 5948"/>
                <a:gd name="T22" fmla="*/ 1330 w 4863"/>
                <a:gd name="T23" fmla="*/ 162 h 5948"/>
                <a:gd name="T24" fmla="*/ 1375 w 4863"/>
                <a:gd name="T25" fmla="*/ 71 h 5948"/>
                <a:gd name="T26" fmla="*/ 1404 w 4863"/>
                <a:gd name="T27" fmla="*/ 37 h 5948"/>
                <a:gd name="T28" fmla="*/ 1418 w 4863"/>
                <a:gd name="T29" fmla="*/ 14 h 5948"/>
                <a:gd name="T30" fmla="*/ 1434 w 4863"/>
                <a:gd name="T31" fmla="*/ 29 h 5948"/>
                <a:gd name="T32" fmla="*/ 1455 w 4863"/>
                <a:gd name="T33" fmla="*/ 52 h 5948"/>
                <a:gd name="T34" fmla="*/ 1489 w 4863"/>
                <a:gd name="T35" fmla="*/ 127 h 5948"/>
                <a:gd name="T36" fmla="*/ 1550 w 4863"/>
                <a:gd name="T37" fmla="*/ 342 h 5948"/>
                <a:gd name="T38" fmla="*/ 1637 w 4863"/>
                <a:gd name="T39" fmla="*/ 654 h 5948"/>
                <a:gd name="T40" fmla="*/ 1716 w 4863"/>
                <a:gd name="T41" fmla="*/ 809 h 5948"/>
                <a:gd name="T42" fmla="*/ 1819 w 4863"/>
                <a:gd name="T43" fmla="*/ 895 h 5948"/>
                <a:gd name="T44" fmla="*/ 2012 w 4863"/>
                <a:gd name="T45" fmla="*/ 960 h 5948"/>
                <a:gd name="T46" fmla="*/ 2148 w 4863"/>
                <a:gd name="T47" fmla="*/ 1003 h 5948"/>
                <a:gd name="T48" fmla="*/ 2231 w 4863"/>
                <a:gd name="T49" fmla="*/ 1107 h 5948"/>
                <a:gd name="T50" fmla="*/ 2276 w 4863"/>
                <a:gd name="T51" fmla="*/ 1206 h 5948"/>
                <a:gd name="T52" fmla="*/ 2317 w 4863"/>
                <a:gd name="T53" fmla="*/ 1388 h 5948"/>
                <a:gd name="T54" fmla="*/ 2356 w 4863"/>
                <a:gd name="T55" fmla="*/ 1725 h 5948"/>
                <a:gd name="T56" fmla="*/ 2383 w 4863"/>
                <a:gd name="T57" fmla="*/ 2192 h 5948"/>
                <a:gd name="T58" fmla="*/ 2398 w 4863"/>
                <a:gd name="T59" fmla="*/ 2497 h 5948"/>
                <a:gd name="T60" fmla="*/ 2431 w 4863"/>
                <a:gd name="T61" fmla="*/ 2579 h 5948"/>
                <a:gd name="T62" fmla="*/ 2418 w 4863"/>
                <a:gd name="T63" fmla="*/ 2377 h 5948"/>
                <a:gd name="T64" fmla="*/ 2402 w 4863"/>
                <a:gd name="T65" fmla="*/ 2040 h 5948"/>
                <a:gd name="T66" fmla="*/ 2369 w 4863"/>
                <a:gd name="T67" fmla="*/ 1573 h 5948"/>
                <a:gd name="T68" fmla="*/ 2328 w 4863"/>
                <a:gd name="T69" fmla="*/ 1301 h 5948"/>
                <a:gd name="T70" fmla="*/ 2266 w 4863"/>
                <a:gd name="T71" fmla="*/ 1115 h 5948"/>
                <a:gd name="T72" fmla="*/ 2174 w 4863"/>
                <a:gd name="T73" fmla="*/ 1005 h 5948"/>
                <a:gd name="T74" fmla="*/ 2061 w 4863"/>
                <a:gd name="T75" fmla="*/ 949 h 5948"/>
                <a:gd name="T76" fmla="*/ 1848 w 4863"/>
                <a:gd name="T77" fmla="*/ 880 h 5948"/>
                <a:gd name="T78" fmla="*/ 1766 w 4863"/>
                <a:gd name="T79" fmla="*/ 825 h 5948"/>
                <a:gd name="T80" fmla="*/ 1698 w 4863"/>
                <a:gd name="T81" fmla="*/ 730 h 5948"/>
                <a:gd name="T82" fmla="*/ 1620 w 4863"/>
                <a:gd name="T83" fmla="*/ 509 h 5948"/>
                <a:gd name="T84" fmla="*/ 1539 w 4863"/>
                <a:gd name="T85" fmla="*/ 200 h 5948"/>
                <a:gd name="T86" fmla="*/ 1482 w 4863"/>
                <a:gd name="T87" fmla="*/ 45 h 5948"/>
                <a:gd name="T88" fmla="*/ 1450 w 4863"/>
                <a:gd name="T89" fmla="*/ 9 h 5948"/>
                <a:gd name="T90" fmla="*/ 1413 w 4863"/>
                <a:gd name="T91" fmla="*/ 1 h 5948"/>
                <a:gd name="T92" fmla="*/ 1372 w 4863"/>
                <a:gd name="T93" fmla="*/ 30 h 5948"/>
                <a:gd name="T94" fmla="*/ 1332 w 4863"/>
                <a:gd name="T95" fmla="*/ 95 h 5948"/>
                <a:gd name="T96" fmla="*/ 1273 w 4863"/>
                <a:gd name="T97" fmla="*/ 238 h 5948"/>
                <a:gd name="T98" fmla="*/ 1176 w 4863"/>
                <a:gd name="T99" fmla="*/ 551 h 5948"/>
                <a:gd name="T100" fmla="*/ 1031 w 4863"/>
                <a:gd name="T101" fmla="*/ 1072 h 5948"/>
                <a:gd name="T102" fmla="*/ 931 w 4863"/>
                <a:gd name="T103" fmla="*/ 1402 h 5948"/>
                <a:gd name="T104" fmla="*/ 800 w 4863"/>
                <a:gd name="T105" fmla="*/ 1833 h 5948"/>
                <a:gd name="T106" fmla="*/ 653 w 4863"/>
                <a:gd name="T107" fmla="*/ 2323 h 5948"/>
                <a:gd name="T108" fmla="*/ 548 w 4863"/>
                <a:gd name="T109" fmla="*/ 2612 h 5948"/>
                <a:gd name="T110" fmla="*/ 470 w 4863"/>
                <a:gd name="T111" fmla="*/ 2794 h 5948"/>
                <a:gd name="T112" fmla="*/ 363 w 4863"/>
                <a:gd name="T113" fmla="*/ 2888 h 5948"/>
                <a:gd name="T114" fmla="*/ 280 w 4863"/>
                <a:gd name="T115" fmla="*/ 2928 h 5948"/>
                <a:gd name="T116" fmla="*/ 182 w 4863"/>
                <a:gd name="T117" fmla="*/ 2944 h 5948"/>
                <a:gd name="T118" fmla="*/ 32 w 4863"/>
                <a:gd name="T119" fmla="*/ 2943 h 594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863"/>
                <a:gd name="T181" fmla="*/ 0 h 5948"/>
                <a:gd name="T182" fmla="*/ 4863 w 4863"/>
                <a:gd name="T183" fmla="*/ 5948 h 594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863" h="5948">
                  <a:moveTo>
                    <a:pt x="0" y="5900"/>
                  </a:moveTo>
                  <a:lnTo>
                    <a:pt x="20" y="5948"/>
                  </a:lnTo>
                  <a:lnTo>
                    <a:pt x="36" y="5943"/>
                  </a:lnTo>
                  <a:lnTo>
                    <a:pt x="54" y="5938"/>
                  </a:lnTo>
                  <a:lnTo>
                    <a:pt x="44" y="5915"/>
                  </a:lnTo>
                  <a:lnTo>
                    <a:pt x="44" y="5941"/>
                  </a:lnTo>
                  <a:lnTo>
                    <a:pt x="64" y="5938"/>
                  </a:lnTo>
                  <a:lnTo>
                    <a:pt x="84" y="5937"/>
                  </a:lnTo>
                  <a:lnTo>
                    <a:pt x="108" y="5937"/>
                  </a:lnTo>
                  <a:lnTo>
                    <a:pt x="131" y="5937"/>
                  </a:lnTo>
                  <a:lnTo>
                    <a:pt x="184" y="5938"/>
                  </a:lnTo>
                  <a:lnTo>
                    <a:pt x="240" y="5940"/>
                  </a:lnTo>
                  <a:lnTo>
                    <a:pt x="300" y="5941"/>
                  </a:lnTo>
                  <a:lnTo>
                    <a:pt x="364" y="5940"/>
                  </a:lnTo>
                  <a:lnTo>
                    <a:pt x="431" y="5934"/>
                  </a:lnTo>
                  <a:lnTo>
                    <a:pt x="465" y="5929"/>
                  </a:lnTo>
                  <a:lnTo>
                    <a:pt x="500" y="5924"/>
                  </a:lnTo>
                  <a:lnTo>
                    <a:pt x="510" y="5921"/>
                  </a:lnTo>
                  <a:lnTo>
                    <a:pt x="545" y="5913"/>
                  </a:lnTo>
                  <a:lnTo>
                    <a:pt x="580" y="5903"/>
                  </a:lnTo>
                  <a:lnTo>
                    <a:pt x="615" y="5891"/>
                  </a:lnTo>
                  <a:lnTo>
                    <a:pt x="650" y="5877"/>
                  </a:lnTo>
                  <a:lnTo>
                    <a:pt x="685" y="5859"/>
                  </a:lnTo>
                  <a:lnTo>
                    <a:pt x="720" y="5840"/>
                  </a:lnTo>
                  <a:lnTo>
                    <a:pt x="754" y="5817"/>
                  </a:lnTo>
                  <a:lnTo>
                    <a:pt x="763" y="5813"/>
                  </a:lnTo>
                  <a:lnTo>
                    <a:pt x="798" y="5786"/>
                  </a:lnTo>
                  <a:lnTo>
                    <a:pt x="831" y="5759"/>
                  </a:lnTo>
                  <a:lnTo>
                    <a:pt x="865" y="5727"/>
                  </a:lnTo>
                  <a:lnTo>
                    <a:pt x="897" y="5690"/>
                  </a:lnTo>
                  <a:lnTo>
                    <a:pt x="929" y="5651"/>
                  </a:lnTo>
                  <a:lnTo>
                    <a:pt x="959" y="5607"/>
                  </a:lnTo>
                  <a:lnTo>
                    <a:pt x="965" y="5598"/>
                  </a:lnTo>
                  <a:lnTo>
                    <a:pt x="993" y="5553"/>
                  </a:lnTo>
                  <a:lnTo>
                    <a:pt x="1025" y="5498"/>
                  </a:lnTo>
                  <a:lnTo>
                    <a:pt x="1054" y="5441"/>
                  </a:lnTo>
                  <a:lnTo>
                    <a:pt x="1085" y="5380"/>
                  </a:lnTo>
                  <a:lnTo>
                    <a:pt x="1114" y="5314"/>
                  </a:lnTo>
                  <a:lnTo>
                    <a:pt x="1145" y="5244"/>
                  </a:lnTo>
                  <a:lnTo>
                    <a:pt x="1174" y="5171"/>
                  </a:lnTo>
                  <a:lnTo>
                    <a:pt x="1204" y="5094"/>
                  </a:lnTo>
                  <a:lnTo>
                    <a:pt x="1234" y="5014"/>
                  </a:lnTo>
                  <a:lnTo>
                    <a:pt x="1264" y="4932"/>
                  </a:lnTo>
                  <a:lnTo>
                    <a:pt x="1293" y="4846"/>
                  </a:lnTo>
                  <a:lnTo>
                    <a:pt x="1323" y="4757"/>
                  </a:lnTo>
                  <a:lnTo>
                    <a:pt x="1353" y="4667"/>
                  </a:lnTo>
                  <a:lnTo>
                    <a:pt x="1382" y="4575"/>
                  </a:lnTo>
                  <a:lnTo>
                    <a:pt x="1411" y="4480"/>
                  </a:lnTo>
                  <a:lnTo>
                    <a:pt x="1442" y="4384"/>
                  </a:lnTo>
                  <a:lnTo>
                    <a:pt x="1471" y="4286"/>
                  </a:lnTo>
                  <a:lnTo>
                    <a:pt x="1530" y="4089"/>
                  </a:lnTo>
                  <a:lnTo>
                    <a:pt x="1589" y="3888"/>
                  </a:lnTo>
                  <a:lnTo>
                    <a:pt x="1648" y="3687"/>
                  </a:lnTo>
                  <a:lnTo>
                    <a:pt x="1706" y="3487"/>
                  </a:lnTo>
                  <a:lnTo>
                    <a:pt x="1764" y="3290"/>
                  </a:lnTo>
                  <a:lnTo>
                    <a:pt x="1794" y="3194"/>
                  </a:lnTo>
                  <a:lnTo>
                    <a:pt x="1823" y="3098"/>
                  </a:lnTo>
                  <a:lnTo>
                    <a:pt x="1852" y="3004"/>
                  </a:lnTo>
                  <a:lnTo>
                    <a:pt x="1880" y="2912"/>
                  </a:lnTo>
                  <a:lnTo>
                    <a:pt x="1909" y="2823"/>
                  </a:lnTo>
                  <a:lnTo>
                    <a:pt x="1938" y="2735"/>
                  </a:lnTo>
                  <a:lnTo>
                    <a:pt x="1966" y="2648"/>
                  </a:lnTo>
                  <a:lnTo>
                    <a:pt x="1995" y="2557"/>
                  </a:lnTo>
                  <a:lnTo>
                    <a:pt x="2024" y="2463"/>
                  </a:lnTo>
                  <a:lnTo>
                    <a:pt x="2053" y="2366"/>
                  </a:lnTo>
                  <a:lnTo>
                    <a:pt x="2081" y="2266"/>
                  </a:lnTo>
                  <a:lnTo>
                    <a:pt x="2110" y="2164"/>
                  </a:lnTo>
                  <a:lnTo>
                    <a:pt x="2139" y="2061"/>
                  </a:lnTo>
                  <a:lnTo>
                    <a:pt x="2168" y="1957"/>
                  </a:lnTo>
                  <a:lnTo>
                    <a:pt x="2227" y="1746"/>
                  </a:lnTo>
                  <a:lnTo>
                    <a:pt x="2284" y="1534"/>
                  </a:lnTo>
                  <a:lnTo>
                    <a:pt x="2342" y="1326"/>
                  </a:lnTo>
                  <a:lnTo>
                    <a:pt x="2370" y="1222"/>
                  </a:lnTo>
                  <a:lnTo>
                    <a:pt x="2399" y="1122"/>
                  </a:lnTo>
                  <a:lnTo>
                    <a:pt x="2427" y="1023"/>
                  </a:lnTo>
                  <a:lnTo>
                    <a:pt x="2456" y="926"/>
                  </a:lnTo>
                  <a:lnTo>
                    <a:pt x="2483" y="833"/>
                  </a:lnTo>
                  <a:lnTo>
                    <a:pt x="2511" y="744"/>
                  </a:lnTo>
                  <a:lnTo>
                    <a:pt x="2539" y="657"/>
                  </a:lnTo>
                  <a:lnTo>
                    <a:pt x="2567" y="575"/>
                  </a:lnTo>
                  <a:lnTo>
                    <a:pt x="2593" y="496"/>
                  </a:lnTo>
                  <a:lnTo>
                    <a:pt x="2620" y="423"/>
                  </a:lnTo>
                  <a:lnTo>
                    <a:pt x="2647" y="355"/>
                  </a:lnTo>
                  <a:lnTo>
                    <a:pt x="2660" y="323"/>
                  </a:lnTo>
                  <a:lnTo>
                    <a:pt x="2673" y="294"/>
                  </a:lnTo>
                  <a:lnTo>
                    <a:pt x="2686" y="264"/>
                  </a:lnTo>
                  <a:lnTo>
                    <a:pt x="2699" y="237"/>
                  </a:lnTo>
                  <a:lnTo>
                    <a:pt x="2712" y="210"/>
                  </a:lnTo>
                  <a:lnTo>
                    <a:pt x="2725" y="186"/>
                  </a:lnTo>
                  <a:lnTo>
                    <a:pt x="2737" y="164"/>
                  </a:lnTo>
                  <a:lnTo>
                    <a:pt x="2750" y="142"/>
                  </a:lnTo>
                  <a:lnTo>
                    <a:pt x="2763" y="123"/>
                  </a:lnTo>
                  <a:lnTo>
                    <a:pt x="2739" y="113"/>
                  </a:lnTo>
                  <a:lnTo>
                    <a:pt x="2758" y="132"/>
                  </a:lnTo>
                  <a:lnTo>
                    <a:pt x="2771" y="114"/>
                  </a:lnTo>
                  <a:lnTo>
                    <a:pt x="2782" y="98"/>
                  </a:lnTo>
                  <a:lnTo>
                    <a:pt x="2794" y="85"/>
                  </a:lnTo>
                  <a:lnTo>
                    <a:pt x="2807" y="73"/>
                  </a:lnTo>
                  <a:lnTo>
                    <a:pt x="2816" y="65"/>
                  </a:lnTo>
                  <a:lnTo>
                    <a:pt x="2830" y="56"/>
                  </a:lnTo>
                  <a:lnTo>
                    <a:pt x="2812" y="37"/>
                  </a:lnTo>
                  <a:lnTo>
                    <a:pt x="2822" y="60"/>
                  </a:lnTo>
                  <a:lnTo>
                    <a:pt x="2833" y="56"/>
                  </a:lnTo>
                  <a:lnTo>
                    <a:pt x="2845" y="51"/>
                  </a:lnTo>
                  <a:lnTo>
                    <a:pt x="2835" y="28"/>
                  </a:lnTo>
                  <a:lnTo>
                    <a:pt x="2835" y="54"/>
                  </a:lnTo>
                  <a:lnTo>
                    <a:pt x="2847" y="53"/>
                  </a:lnTo>
                  <a:lnTo>
                    <a:pt x="2857" y="54"/>
                  </a:lnTo>
                  <a:lnTo>
                    <a:pt x="2857" y="28"/>
                  </a:lnTo>
                  <a:lnTo>
                    <a:pt x="2847" y="51"/>
                  </a:lnTo>
                  <a:lnTo>
                    <a:pt x="2858" y="54"/>
                  </a:lnTo>
                  <a:lnTo>
                    <a:pt x="2868" y="59"/>
                  </a:lnTo>
                  <a:lnTo>
                    <a:pt x="2879" y="66"/>
                  </a:lnTo>
                  <a:lnTo>
                    <a:pt x="2889" y="41"/>
                  </a:lnTo>
                  <a:lnTo>
                    <a:pt x="2870" y="60"/>
                  </a:lnTo>
                  <a:lnTo>
                    <a:pt x="2880" y="69"/>
                  </a:lnTo>
                  <a:lnTo>
                    <a:pt x="2890" y="79"/>
                  </a:lnTo>
                  <a:lnTo>
                    <a:pt x="2900" y="91"/>
                  </a:lnTo>
                  <a:lnTo>
                    <a:pt x="2909" y="104"/>
                  </a:lnTo>
                  <a:lnTo>
                    <a:pt x="2928" y="85"/>
                  </a:lnTo>
                  <a:lnTo>
                    <a:pt x="2905" y="95"/>
                  </a:lnTo>
                  <a:lnTo>
                    <a:pt x="2915" y="110"/>
                  </a:lnTo>
                  <a:lnTo>
                    <a:pt x="2924" y="127"/>
                  </a:lnTo>
                  <a:lnTo>
                    <a:pt x="2943" y="164"/>
                  </a:lnTo>
                  <a:lnTo>
                    <a:pt x="2960" y="206"/>
                  </a:lnTo>
                  <a:lnTo>
                    <a:pt x="2978" y="254"/>
                  </a:lnTo>
                  <a:lnTo>
                    <a:pt x="2995" y="305"/>
                  </a:lnTo>
                  <a:lnTo>
                    <a:pt x="3013" y="362"/>
                  </a:lnTo>
                  <a:lnTo>
                    <a:pt x="3030" y="420"/>
                  </a:lnTo>
                  <a:lnTo>
                    <a:pt x="3048" y="483"/>
                  </a:lnTo>
                  <a:lnTo>
                    <a:pt x="3064" y="549"/>
                  </a:lnTo>
                  <a:lnTo>
                    <a:pt x="3081" y="616"/>
                  </a:lnTo>
                  <a:lnTo>
                    <a:pt x="3099" y="684"/>
                  </a:lnTo>
                  <a:lnTo>
                    <a:pt x="3116" y="754"/>
                  </a:lnTo>
                  <a:lnTo>
                    <a:pt x="3153" y="897"/>
                  </a:lnTo>
                  <a:lnTo>
                    <a:pt x="3191" y="1039"/>
                  </a:lnTo>
                  <a:lnTo>
                    <a:pt x="3211" y="1109"/>
                  </a:lnTo>
                  <a:lnTo>
                    <a:pt x="3232" y="1177"/>
                  </a:lnTo>
                  <a:lnTo>
                    <a:pt x="3252" y="1243"/>
                  </a:lnTo>
                  <a:lnTo>
                    <a:pt x="3274" y="1307"/>
                  </a:lnTo>
                  <a:lnTo>
                    <a:pt x="3297" y="1368"/>
                  </a:lnTo>
                  <a:lnTo>
                    <a:pt x="3320" y="1425"/>
                  </a:lnTo>
                  <a:lnTo>
                    <a:pt x="3347" y="1479"/>
                  </a:lnTo>
                  <a:lnTo>
                    <a:pt x="3372" y="1529"/>
                  </a:lnTo>
                  <a:lnTo>
                    <a:pt x="3399" y="1574"/>
                  </a:lnTo>
                  <a:lnTo>
                    <a:pt x="3405" y="1583"/>
                  </a:lnTo>
                  <a:lnTo>
                    <a:pt x="3431" y="1619"/>
                  </a:lnTo>
                  <a:lnTo>
                    <a:pt x="3463" y="1657"/>
                  </a:lnTo>
                  <a:lnTo>
                    <a:pt x="3494" y="1689"/>
                  </a:lnTo>
                  <a:lnTo>
                    <a:pt x="3526" y="1717"/>
                  </a:lnTo>
                  <a:lnTo>
                    <a:pt x="3560" y="1743"/>
                  </a:lnTo>
                  <a:lnTo>
                    <a:pt x="3568" y="1747"/>
                  </a:lnTo>
                  <a:lnTo>
                    <a:pt x="3603" y="1771"/>
                  </a:lnTo>
                  <a:lnTo>
                    <a:pt x="3638" y="1791"/>
                  </a:lnTo>
                  <a:lnTo>
                    <a:pt x="3675" y="1809"/>
                  </a:lnTo>
                  <a:lnTo>
                    <a:pt x="3713" y="1826"/>
                  </a:lnTo>
                  <a:lnTo>
                    <a:pt x="3751" y="1841"/>
                  </a:lnTo>
                  <a:lnTo>
                    <a:pt x="3789" y="1854"/>
                  </a:lnTo>
                  <a:lnTo>
                    <a:pt x="3866" y="1877"/>
                  </a:lnTo>
                  <a:lnTo>
                    <a:pt x="3945" y="1899"/>
                  </a:lnTo>
                  <a:lnTo>
                    <a:pt x="4023" y="1921"/>
                  </a:lnTo>
                  <a:lnTo>
                    <a:pt x="4101" y="1946"/>
                  </a:lnTo>
                  <a:lnTo>
                    <a:pt x="4139" y="1959"/>
                  </a:lnTo>
                  <a:lnTo>
                    <a:pt x="4177" y="1975"/>
                  </a:lnTo>
                  <a:lnTo>
                    <a:pt x="4213" y="1991"/>
                  </a:lnTo>
                  <a:lnTo>
                    <a:pt x="4249" y="2010"/>
                  </a:lnTo>
                  <a:lnTo>
                    <a:pt x="4284" y="2032"/>
                  </a:lnTo>
                  <a:lnTo>
                    <a:pt x="4295" y="2007"/>
                  </a:lnTo>
                  <a:lnTo>
                    <a:pt x="4276" y="2026"/>
                  </a:lnTo>
                  <a:lnTo>
                    <a:pt x="4309" y="2049"/>
                  </a:lnTo>
                  <a:lnTo>
                    <a:pt x="4343" y="2075"/>
                  </a:lnTo>
                  <a:lnTo>
                    <a:pt x="4375" y="2106"/>
                  </a:lnTo>
                  <a:lnTo>
                    <a:pt x="4406" y="2138"/>
                  </a:lnTo>
                  <a:lnTo>
                    <a:pt x="4435" y="2175"/>
                  </a:lnTo>
                  <a:lnTo>
                    <a:pt x="4462" y="2214"/>
                  </a:lnTo>
                  <a:lnTo>
                    <a:pt x="4481" y="2195"/>
                  </a:lnTo>
                  <a:lnTo>
                    <a:pt x="4457" y="2205"/>
                  </a:lnTo>
                  <a:lnTo>
                    <a:pt x="4483" y="2250"/>
                  </a:lnTo>
                  <a:lnTo>
                    <a:pt x="4508" y="2299"/>
                  </a:lnTo>
                  <a:lnTo>
                    <a:pt x="4531" y="2352"/>
                  </a:lnTo>
                  <a:lnTo>
                    <a:pt x="4541" y="2382"/>
                  </a:lnTo>
                  <a:lnTo>
                    <a:pt x="4551" y="2412"/>
                  </a:lnTo>
                  <a:lnTo>
                    <a:pt x="4570" y="2476"/>
                  </a:lnTo>
                  <a:lnTo>
                    <a:pt x="4589" y="2546"/>
                  </a:lnTo>
                  <a:lnTo>
                    <a:pt x="4607" y="2622"/>
                  </a:lnTo>
                  <a:lnTo>
                    <a:pt x="4623" y="2701"/>
                  </a:lnTo>
                  <a:lnTo>
                    <a:pt x="4646" y="2691"/>
                  </a:lnTo>
                  <a:lnTo>
                    <a:pt x="4620" y="2691"/>
                  </a:lnTo>
                  <a:lnTo>
                    <a:pt x="4634" y="2775"/>
                  </a:lnTo>
                  <a:lnTo>
                    <a:pt x="4649" y="2863"/>
                  </a:lnTo>
                  <a:lnTo>
                    <a:pt x="4661" y="2955"/>
                  </a:lnTo>
                  <a:lnTo>
                    <a:pt x="4674" y="3049"/>
                  </a:lnTo>
                  <a:lnTo>
                    <a:pt x="4684" y="3147"/>
                  </a:lnTo>
                  <a:lnTo>
                    <a:pt x="4694" y="3246"/>
                  </a:lnTo>
                  <a:lnTo>
                    <a:pt x="4703" y="3348"/>
                  </a:lnTo>
                  <a:lnTo>
                    <a:pt x="4712" y="3450"/>
                  </a:lnTo>
                  <a:lnTo>
                    <a:pt x="4721" y="3555"/>
                  </a:lnTo>
                  <a:lnTo>
                    <a:pt x="4734" y="3765"/>
                  </a:lnTo>
                  <a:lnTo>
                    <a:pt x="4747" y="3975"/>
                  </a:lnTo>
                  <a:lnTo>
                    <a:pt x="4751" y="4080"/>
                  </a:lnTo>
                  <a:lnTo>
                    <a:pt x="4757" y="4184"/>
                  </a:lnTo>
                  <a:lnTo>
                    <a:pt x="4761" y="4285"/>
                  </a:lnTo>
                  <a:lnTo>
                    <a:pt x="4766" y="4384"/>
                  </a:lnTo>
                  <a:lnTo>
                    <a:pt x="4770" y="4481"/>
                  </a:lnTo>
                  <a:lnTo>
                    <a:pt x="4774" y="4576"/>
                  </a:lnTo>
                  <a:lnTo>
                    <a:pt x="4779" y="4667"/>
                  </a:lnTo>
                  <a:lnTo>
                    <a:pt x="4783" y="4754"/>
                  </a:lnTo>
                  <a:lnTo>
                    <a:pt x="4788" y="4839"/>
                  </a:lnTo>
                  <a:lnTo>
                    <a:pt x="4792" y="4919"/>
                  </a:lnTo>
                  <a:lnTo>
                    <a:pt x="4796" y="4993"/>
                  </a:lnTo>
                  <a:lnTo>
                    <a:pt x="4801" y="5063"/>
                  </a:lnTo>
                  <a:lnTo>
                    <a:pt x="4804" y="5095"/>
                  </a:lnTo>
                  <a:lnTo>
                    <a:pt x="4805" y="5127"/>
                  </a:lnTo>
                  <a:lnTo>
                    <a:pt x="4808" y="5158"/>
                  </a:lnTo>
                  <a:lnTo>
                    <a:pt x="4812" y="5189"/>
                  </a:lnTo>
                  <a:lnTo>
                    <a:pt x="4863" y="5183"/>
                  </a:lnTo>
                  <a:lnTo>
                    <a:pt x="4861" y="5158"/>
                  </a:lnTo>
                  <a:lnTo>
                    <a:pt x="4858" y="5127"/>
                  </a:lnTo>
                  <a:lnTo>
                    <a:pt x="4856" y="5095"/>
                  </a:lnTo>
                  <a:lnTo>
                    <a:pt x="4853" y="5063"/>
                  </a:lnTo>
                  <a:lnTo>
                    <a:pt x="4849" y="4993"/>
                  </a:lnTo>
                  <a:lnTo>
                    <a:pt x="4844" y="4919"/>
                  </a:lnTo>
                  <a:lnTo>
                    <a:pt x="4840" y="4839"/>
                  </a:lnTo>
                  <a:lnTo>
                    <a:pt x="4836" y="4754"/>
                  </a:lnTo>
                  <a:lnTo>
                    <a:pt x="4831" y="4667"/>
                  </a:lnTo>
                  <a:lnTo>
                    <a:pt x="4827" y="4576"/>
                  </a:lnTo>
                  <a:lnTo>
                    <a:pt x="4823" y="4481"/>
                  </a:lnTo>
                  <a:lnTo>
                    <a:pt x="4818" y="4384"/>
                  </a:lnTo>
                  <a:lnTo>
                    <a:pt x="4814" y="4285"/>
                  </a:lnTo>
                  <a:lnTo>
                    <a:pt x="4809" y="4184"/>
                  </a:lnTo>
                  <a:lnTo>
                    <a:pt x="4804" y="4080"/>
                  </a:lnTo>
                  <a:lnTo>
                    <a:pt x="4799" y="3975"/>
                  </a:lnTo>
                  <a:lnTo>
                    <a:pt x="4786" y="3765"/>
                  </a:lnTo>
                  <a:lnTo>
                    <a:pt x="4773" y="3555"/>
                  </a:lnTo>
                  <a:lnTo>
                    <a:pt x="4764" y="3450"/>
                  </a:lnTo>
                  <a:lnTo>
                    <a:pt x="4756" y="3348"/>
                  </a:lnTo>
                  <a:lnTo>
                    <a:pt x="4747" y="3246"/>
                  </a:lnTo>
                  <a:lnTo>
                    <a:pt x="4737" y="3147"/>
                  </a:lnTo>
                  <a:lnTo>
                    <a:pt x="4726" y="3049"/>
                  </a:lnTo>
                  <a:lnTo>
                    <a:pt x="4713" y="2955"/>
                  </a:lnTo>
                  <a:lnTo>
                    <a:pt x="4702" y="2863"/>
                  </a:lnTo>
                  <a:lnTo>
                    <a:pt x="4687" y="2775"/>
                  </a:lnTo>
                  <a:lnTo>
                    <a:pt x="4672" y="2691"/>
                  </a:lnTo>
                  <a:lnTo>
                    <a:pt x="4671" y="2681"/>
                  </a:lnTo>
                  <a:lnTo>
                    <a:pt x="4655" y="2602"/>
                  </a:lnTo>
                  <a:lnTo>
                    <a:pt x="4637" y="2526"/>
                  </a:lnTo>
                  <a:lnTo>
                    <a:pt x="4618" y="2456"/>
                  </a:lnTo>
                  <a:lnTo>
                    <a:pt x="4599" y="2392"/>
                  </a:lnTo>
                  <a:lnTo>
                    <a:pt x="4589" y="2361"/>
                  </a:lnTo>
                  <a:lnTo>
                    <a:pt x="4579" y="2334"/>
                  </a:lnTo>
                  <a:lnTo>
                    <a:pt x="4556" y="2278"/>
                  </a:lnTo>
                  <a:lnTo>
                    <a:pt x="4531" y="2230"/>
                  </a:lnTo>
                  <a:lnTo>
                    <a:pt x="4505" y="2185"/>
                  </a:lnTo>
                  <a:lnTo>
                    <a:pt x="4500" y="2176"/>
                  </a:lnTo>
                  <a:lnTo>
                    <a:pt x="4473" y="2137"/>
                  </a:lnTo>
                  <a:lnTo>
                    <a:pt x="4443" y="2100"/>
                  </a:lnTo>
                  <a:lnTo>
                    <a:pt x="4413" y="2068"/>
                  </a:lnTo>
                  <a:lnTo>
                    <a:pt x="4381" y="2038"/>
                  </a:lnTo>
                  <a:lnTo>
                    <a:pt x="4347" y="2011"/>
                  </a:lnTo>
                  <a:lnTo>
                    <a:pt x="4314" y="1988"/>
                  </a:lnTo>
                  <a:lnTo>
                    <a:pt x="4305" y="1984"/>
                  </a:lnTo>
                  <a:lnTo>
                    <a:pt x="4270" y="1962"/>
                  </a:lnTo>
                  <a:lnTo>
                    <a:pt x="4233" y="1943"/>
                  </a:lnTo>
                  <a:lnTo>
                    <a:pt x="4197" y="1927"/>
                  </a:lnTo>
                  <a:lnTo>
                    <a:pt x="4159" y="1911"/>
                  </a:lnTo>
                  <a:lnTo>
                    <a:pt x="4121" y="1898"/>
                  </a:lnTo>
                  <a:lnTo>
                    <a:pt x="4044" y="1873"/>
                  </a:lnTo>
                  <a:lnTo>
                    <a:pt x="3965" y="1851"/>
                  </a:lnTo>
                  <a:lnTo>
                    <a:pt x="3886" y="1829"/>
                  </a:lnTo>
                  <a:lnTo>
                    <a:pt x="3809" y="1806"/>
                  </a:lnTo>
                  <a:lnTo>
                    <a:pt x="3771" y="1793"/>
                  </a:lnTo>
                  <a:lnTo>
                    <a:pt x="3733" y="1778"/>
                  </a:lnTo>
                  <a:lnTo>
                    <a:pt x="3695" y="1760"/>
                  </a:lnTo>
                  <a:lnTo>
                    <a:pt x="3659" y="1743"/>
                  </a:lnTo>
                  <a:lnTo>
                    <a:pt x="3624" y="1723"/>
                  </a:lnTo>
                  <a:lnTo>
                    <a:pt x="3589" y="1699"/>
                  </a:lnTo>
                  <a:lnTo>
                    <a:pt x="3579" y="1724"/>
                  </a:lnTo>
                  <a:lnTo>
                    <a:pt x="3598" y="1705"/>
                  </a:lnTo>
                  <a:lnTo>
                    <a:pt x="3564" y="1679"/>
                  </a:lnTo>
                  <a:lnTo>
                    <a:pt x="3532" y="1651"/>
                  </a:lnTo>
                  <a:lnTo>
                    <a:pt x="3501" y="1619"/>
                  </a:lnTo>
                  <a:lnTo>
                    <a:pt x="3472" y="1587"/>
                  </a:lnTo>
                  <a:lnTo>
                    <a:pt x="3443" y="1545"/>
                  </a:lnTo>
                  <a:lnTo>
                    <a:pt x="3424" y="1564"/>
                  </a:lnTo>
                  <a:lnTo>
                    <a:pt x="3447" y="1553"/>
                  </a:lnTo>
                  <a:lnTo>
                    <a:pt x="3420" y="1508"/>
                  </a:lnTo>
                  <a:lnTo>
                    <a:pt x="3395" y="1459"/>
                  </a:lnTo>
                  <a:lnTo>
                    <a:pt x="3369" y="1405"/>
                  </a:lnTo>
                  <a:lnTo>
                    <a:pt x="3345" y="1348"/>
                  </a:lnTo>
                  <a:lnTo>
                    <a:pt x="3322" y="1287"/>
                  </a:lnTo>
                  <a:lnTo>
                    <a:pt x="3300" y="1222"/>
                  </a:lnTo>
                  <a:lnTo>
                    <a:pt x="3280" y="1157"/>
                  </a:lnTo>
                  <a:lnTo>
                    <a:pt x="3259" y="1088"/>
                  </a:lnTo>
                  <a:lnTo>
                    <a:pt x="3239" y="1018"/>
                  </a:lnTo>
                  <a:lnTo>
                    <a:pt x="3201" y="877"/>
                  </a:lnTo>
                  <a:lnTo>
                    <a:pt x="3164" y="734"/>
                  </a:lnTo>
                  <a:lnTo>
                    <a:pt x="3147" y="664"/>
                  </a:lnTo>
                  <a:lnTo>
                    <a:pt x="3129" y="595"/>
                  </a:lnTo>
                  <a:lnTo>
                    <a:pt x="3112" y="528"/>
                  </a:lnTo>
                  <a:lnTo>
                    <a:pt x="3096" y="463"/>
                  </a:lnTo>
                  <a:lnTo>
                    <a:pt x="3078" y="400"/>
                  </a:lnTo>
                  <a:lnTo>
                    <a:pt x="3061" y="342"/>
                  </a:lnTo>
                  <a:lnTo>
                    <a:pt x="3043" y="285"/>
                  </a:lnTo>
                  <a:lnTo>
                    <a:pt x="3026" y="234"/>
                  </a:lnTo>
                  <a:lnTo>
                    <a:pt x="3008" y="186"/>
                  </a:lnTo>
                  <a:lnTo>
                    <a:pt x="2991" y="143"/>
                  </a:lnTo>
                  <a:lnTo>
                    <a:pt x="2972" y="107"/>
                  </a:lnTo>
                  <a:lnTo>
                    <a:pt x="2963" y="89"/>
                  </a:lnTo>
                  <a:lnTo>
                    <a:pt x="2953" y="75"/>
                  </a:lnTo>
                  <a:lnTo>
                    <a:pt x="2947" y="66"/>
                  </a:lnTo>
                  <a:lnTo>
                    <a:pt x="2938" y="53"/>
                  </a:lnTo>
                  <a:lnTo>
                    <a:pt x="2928" y="41"/>
                  </a:lnTo>
                  <a:lnTo>
                    <a:pt x="2918" y="31"/>
                  </a:lnTo>
                  <a:lnTo>
                    <a:pt x="2908" y="22"/>
                  </a:lnTo>
                  <a:lnTo>
                    <a:pt x="2899" y="18"/>
                  </a:lnTo>
                  <a:lnTo>
                    <a:pt x="2889" y="11"/>
                  </a:lnTo>
                  <a:lnTo>
                    <a:pt x="2879" y="6"/>
                  </a:lnTo>
                  <a:lnTo>
                    <a:pt x="2867" y="3"/>
                  </a:lnTo>
                  <a:lnTo>
                    <a:pt x="2857" y="2"/>
                  </a:lnTo>
                  <a:lnTo>
                    <a:pt x="2847" y="0"/>
                  </a:lnTo>
                  <a:lnTo>
                    <a:pt x="2835" y="2"/>
                  </a:lnTo>
                  <a:lnTo>
                    <a:pt x="2825" y="3"/>
                  </a:lnTo>
                  <a:lnTo>
                    <a:pt x="2813" y="8"/>
                  </a:lnTo>
                  <a:lnTo>
                    <a:pt x="2801" y="12"/>
                  </a:lnTo>
                  <a:lnTo>
                    <a:pt x="2793" y="18"/>
                  </a:lnTo>
                  <a:lnTo>
                    <a:pt x="2785" y="24"/>
                  </a:lnTo>
                  <a:lnTo>
                    <a:pt x="2769" y="35"/>
                  </a:lnTo>
                  <a:lnTo>
                    <a:pt x="2756" y="47"/>
                  </a:lnTo>
                  <a:lnTo>
                    <a:pt x="2744" y="60"/>
                  </a:lnTo>
                  <a:lnTo>
                    <a:pt x="2733" y="76"/>
                  </a:lnTo>
                  <a:lnTo>
                    <a:pt x="2720" y="94"/>
                  </a:lnTo>
                  <a:lnTo>
                    <a:pt x="2715" y="103"/>
                  </a:lnTo>
                  <a:lnTo>
                    <a:pt x="2702" y="121"/>
                  </a:lnTo>
                  <a:lnTo>
                    <a:pt x="2689" y="143"/>
                  </a:lnTo>
                  <a:lnTo>
                    <a:pt x="2677" y="165"/>
                  </a:lnTo>
                  <a:lnTo>
                    <a:pt x="2664" y="190"/>
                  </a:lnTo>
                  <a:lnTo>
                    <a:pt x="2651" y="216"/>
                  </a:lnTo>
                  <a:lnTo>
                    <a:pt x="2638" y="244"/>
                  </a:lnTo>
                  <a:lnTo>
                    <a:pt x="2625" y="273"/>
                  </a:lnTo>
                  <a:lnTo>
                    <a:pt x="2612" y="302"/>
                  </a:lnTo>
                  <a:lnTo>
                    <a:pt x="2599" y="334"/>
                  </a:lnTo>
                  <a:lnTo>
                    <a:pt x="2572" y="403"/>
                  </a:lnTo>
                  <a:lnTo>
                    <a:pt x="2545" y="476"/>
                  </a:lnTo>
                  <a:lnTo>
                    <a:pt x="2518" y="555"/>
                  </a:lnTo>
                  <a:lnTo>
                    <a:pt x="2491" y="636"/>
                  </a:lnTo>
                  <a:lnTo>
                    <a:pt x="2463" y="724"/>
                  </a:lnTo>
                  <a:lnTo>
                    <a:pt x="2435" y="813"/>
                  </a:lnTo>
                  <a:lnTo>
                    <a:pt x="2408" y="906"/>
                  </a:lnTo>
                  <a:lnTo>
                    <a:pt x="2378" y="1002"/>
                  </a:lnTo>
                  <a:lnTo>
                    <a:pt x="2351" y="1101"/>
                  </a:lnTo>
                  <a:lnTo>
                    <a:pt x="2322" y="1202"/>
                  </a:lnTo>
                  <a:lnTo>
                    <a:pt x="2294" y="1305"/>
                  </a:lnTo>
                  <a:lnTo>
                    <a:pt x="2235" y="1514"/>
                  </a:lnTo>
                  <a:lnTo>
                    <a:pt x="2179" y="1725"/>
                  </a:lnTo>
                  <a:lnTo>
                    <a:pt x="2120" y="1937"/>
                  </a:lnTo>
                  <a:lnTo>
                    <a:pt x="2091" y="2040"/>
                  </a:lnTo>
                  <a:lnTo>
                    <a:pt x="2062" y="2144"/>
                  </a:lnTo>
                  <a:lnTo>
                    <a:pt x="2033" y="2246"/>
                  </a:lnTo>
                  <a:lnTo>
                    <a:pt x="2005" y="2345"/>
                  </a:lnTo>
                  <a:lnTo>
                    <a:pt x="1976" y="2443"/>
                  </a:lnTo>
                  <a:lnTo>
                    <a:pt x="1947" y="2536"/>
                  </a:lnTo>
                  <a:lnTo>
                    <a:pt x="1918" y="2628"/>
                  </a:lnTo>
                  <a:lnTo>
                    <a:pt x="1888" y="2717"/>
                  </a:lnTo>
                  <a:lnTo>
                    <a:pt x="1861" y="2803"/>
                  </a:lnTo>
                  <a:lnTo>
                    <a:pt x="1832" y="2892"/>
                  </a:lnTo>
                  <a:lnTo>
                    <a:pt x="1804" y="2984"/>
                  </a:lnTo>
                  <a:lnTo>
                    <a:pt x="1775" y="3077"/>
                  </a:lnTo>
                  <a:lnTo>
                    <a:pt x="1745" y="3173"/>
                  </a:lnTo>
                  <a:lnTo>
                    <a:pt x="1716" y="3270"/>
                  </a:lnTo>
                  <a:lnTo>
                    <a:pt x="1658" y="3467"/>
                  </a:lnTo>
                  <a:lnTo>
                    <a:pt x="1600" y="3666"/>
                  </a:lnTo>
                  <a:lnTo>
                    <a:pt x="1541" y="3868"/>
                  </a:lnTo>
                  <a:lnTo>
                    <a:pt x="1481" y="4069"/>
                  </a:lnTo>
                  <a:lnTo>
                    <a:pt x="1423" y="4266"/>
                  </a:lnTo>
                  <a:lnTo>
                    <a:pt x="1394" y="4363"/>
                  </a:lnTo>
                  <a:lnTo>
                    <a:pt x="1363" y="4460"/>
                  </a:lnTo>
                  <a:lnTo>
                    <a:pt x="1334" y="4554"/>
                  </a:lnTo>
                  <a:lnTo>
                    <a:pt x="1305" y="4646"/>
                  </a:lnTo>
                  <a:lnTo>
                    <a:pt x="1274" y="4737"/>
                  </a:lnTo>
                  <a:lnTo>
                    <a:pt x="1245" y="4826"/>
                  </a:lnTo>
                  <a:lnTo>
                    <a:pt x="1216" y="4912"/>
                  </a:lnTo>
                  <a:lnTo>
                    <a:pt x="1185" y="4993"/>
                  </a:lnTo>
                  <a:lnTo>
                    <a:pt x="1156" y="5073"/>
                  </a:lnTo>
                  <a:lnTo>
                    <a:pt x="1126" y="5151"/>
                  </a:lnTo>
                  <a:lnTo>
                    <a:pt x="1096" y="5224"/>
                  </a:lnTo>
                  <a:lnTo>
                    <a:pt x="1066" y="5294"/>
                  </a:lnTo>
                  <a:lnTo>
                    <a:pt x="1037" y="5359"/>
                  </a:lnTo>
                  <a:lnTo>
                    <a:pt x="1006" y="5420"/>
                  </a:lnTo>
                  <a:lnTo>
                    <a:pt x="977" y="5477"/>
                  </a:lnTo>
                  <a:lnTo>
                    <a:pt x="949" y="5527"/>
                  </a:lnTo>
                  <a:lnTo>
                    <a:pt x="917" y="5578"/>
                  </a:lnTo>
                  <a:lnTo>
                    <a:pt x="940" y="5588"/>
                  </a:lnTo>
                  <a:lnTo>
                    <a:pt x="921" y="5569"/>
                  </a:lnTo>
                  <a:lnTo>
                    <a:pt x="891" y="5613"/>
                  </a:lnTo>
                  <a:lnTo>
                    <a:pt x="859" y="5652"/>
                  </a:lnTo>
                  <a:lnTo>
                    <a:pt x="827" y="5689"/>
                  </a:lnTo>
                  <a:lnTo>
                    <a:pt x="793" y="5721"/>
                  </a:lnTo>
                  <a:lnTo>
                    <a:pt x="760" y="5749"/>
                  </a:lnTo>
                  <a:lnTo>
                    <a:pt x="725" y="5775"/>
                  </a:lnTo>
                  <a:lnTo>
                    <a:pt x="744" y="5794"/>
                  </a:lnTo>
                  <a:lnTo>
                    <a:pt x="733" y="5769"/>
                  </a:lnTo>
                  <a:lnTo>
                    <a:pt x="700" y="5792"/>
                  </a:lnTo>
                  <a:lnTo>
                    <a:pt x="665" y="5811"/>
                  </a:lnTo>
                  <a:lnTo>
                    <a:pt x="630" y="5829"/>
                  </a:lnTo>
                  <a:lnTo>
                    <a:pt x="595" y="5843"/>
                  </a:lnTo>
                  <a:lnTo>
                    <a:pt x="560" y="5855"/>
                  </a:lnTo>
                  <a:lnTo>
                    <a:pt x="525" y="5865"/>
                  </a:lnTo>
                  <a:lnTo>
                    <a:pt x="490" y="5873"/>
                  </a:lnTo>
                  <a:lnTo>
                    <a:pt x="500" y="5897"/>
                  </a:lnTo>
                  <a:lnTo>
                    <a:pt x="500" y="5871"/>
                  </a:lnTo>
                  <a:lnTo>
                    <a:pt x="465" y="5877"/>
                  </a:lnTo>
                  <a:lnTo>
                    <a:pt x="431" y="5881"/>
                  </a:lnTo>
                  <a:lnTo>
                    <a:pt x="364" y="5887"/>
                  </a:lnTo>
                  <a:lnTo>
                    <a:pt x="300" y="5889"/>
                  </a:lnTo>
                  <a:lnTo>
                    <a:pt x="240" y="5887"/>
                  </a:lnTo>
                  <a:lnTo>
                    <a:pt x="184" y="5886"/>
                  </a:lnTo>
                  <a:lnTo>
                    <a:pt x="131" y="5884"/>
                  </a:lnTo>
                  <a:lnTo>
                    <a:pt x="108" y="5884"/>
                  </a:lnTo>
                  <a:lnTo>
                    <a:pt x="84" y="5884"/>
                  </a:lnTo>
                  <a:lnTo>
                    <a:pt x="64" y="5886"/>
                  </a:lnTo>
                  <a:lnTo>
                    <a:pt x="44" y="5889"/>
                  </a:lnTo>
                  <a:lnTo>
                    <a:pt x="33" y="5890"/>
                  </a:lnTo>
                  <a:lnTo>
                    <a:pt x="16" y="5894"/>
                  </a:lnTo>
                  <a:lnTo>
                    <a:pt x="0" y="5900"/>
                  </a:lnTo>
                  <a:close/>
                </a:path>
              </a:pathLst>
            </a:cu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17" name="Rectangle 15"/>
          <p:cNvSpPr>
            <a:spLocks noChangeArrowheads="1"/>
          </p:cNvSpPr>
          <p:nvPr/>
        </p:nvSpPr>
        <p:spPr bwMode="auto">
          <a:xfrm rot="1080000">
            <a:off x="2946648" y="2673913"/>
            <a:ext cx="10203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l"/>
            <a:r>
              <a:rPr lang="en-US" sz="1800" b="1" dirty="0">
                <a:solidFill>
                  <a:srgbClr val="CC6600"/>
                </a:solidFill>
                <a:latin typeface="+mn-lt"/>
              </a:rPr>
              <a:t>Whelmed</a:t>
            </a:r>
            <a:endParaRPr lang="en-US" sz="1800" dirty="0">
              <a:solidFill>
                <a:srgbClr val="CC6600"/>
              </a:solidFill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uiExpand="1" build="p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22538" y="241314"/>
            <a:ext cx="4019550" cy="579437"/>
          </a:xfrm>
        </p:spPr>
        <p:txBody>
          <a:bodyPr/>
          <a:lstStyle/>
          <a:p>
            <a:r>
              <a:rPr lang="en-US" dirty="0"/>
              <a:t>Spectra &amp; Raw Data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4989" y="1165058"/>
            <a:ext cx="8513869" cy="452431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dirty="0"/>
              <a:t>Spectra or raw data can provide credibility.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   Spectra must be well labeled (units!).</a:t>
            </a:r>
            <a:br>
              <a:rPr lang="en-US" sz="2400" dirty="0"/>
            </a:br>
            <a:r>
              <a:rPr lang="en-US" sz="2400" dirty="0"/>
              <a:t>   Label important assignments. </a:t>
            </a:r>
            <a:r>
              <a:rPr lang="en-US" sz="2400" dirty="0">
                <a:solidFill>
                  <a:schemeClr val="accent2"/>
                </a:solidFill>
              </a:rPr>
              <a:t>Highlight with color.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/>
              <a:t>   Provide chemical structure with spectrum.</a:t>
            </a:r>
            <a:endParaRPr lang="en-US" sz="2400" i="1" dirty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dirty="0"/>
              <a:t>Data vs. computer models.</a:t>
            </a:r>
            <a:br>
              <a:rPr lang="en-US" dirty="0"/>
            </a:br>
            <a:r>
              <a:rPr lang="en-US" sz="2400" dirty="0"/>
              <a:t>   Designate data (e.g., x-ray structures) vs. simulation.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dirty="0"/>
              <a:t>Don’t </a:t>
            </a:r>
            <a:r>
              <a:rPr lang="en-US" dirty="0">
                <a:solidFill>
                  <a:schemeClr val="accent1"/>
                </a:solidFill>
              </a:rPr>
              <a:t>overdo</a:t>
            </a:r>
            <a:r>
              <a:rPr lang="en-US" dirty="0"/>
              <a:t> it. </a:t>
            </a:r>
            <a:br>
              <a:rPr lang="en-US" dirty="0"/>
            </a:br>
            <a:r>
              <a:rPr lang="en-US" sz="2400" dirty="0"/>
              <a:t>  Too many spectra will obscure the big issues.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D3B52-C166-40EF-A065-E564C55E65D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82813" y="236538"/>
            <a:ext cx="4760912" cy="579437"/>
          </a:xfrm>
        </p:spPr>
        <p:txBody>
          <a:bodyPr/>
          <a:lstStyle/>
          <a:p>
            <a:r>
              <a:rPr lang="en-US"/>
              <a:t>Jargon &amp; Abbreviations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19" y="1177925"/>
            <a:ext cx="8242962" cy="499213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Avoid jargon </a:t>
            </a:r>
            <a:r>
              <a:rPr lang="en-US" sz="2600" dirty="0">
                <a:cs typeface="Arial" charset="0"/>
              </a:rPr>
              <a:t>– </a:t>
            </a:r>
            <a:r>
              <a:rPr lang="en-US" sz="2600" dirty="0"/>
              <a:t>you’ll lose your audience.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Use rational abbreviations, sparingly.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sz="2400" dirty="0"/>
              <a:t>Watch out for TLA’s</a:t>
            </a:r>
            <a:br>
              <a:rPr lang="en-US" sz="2400" dirty="0"/>
            </a:br>
            <a:r>
              <a:rPr lang="en-US" sz="2400" dirty="0"/>
              <a:t>                 and FOLA’s </a:t>
            </a:r>
            <a:endParaRPr lang="en-US" sz="2400" dirty="0">
              <a:solidFill>
                <a:schemeClr val="accent1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If there are lots of abbreviations, </a:t>
            </a:r>
            <a:br>
              <a:rPr lang="en-US" sz="2600" dirty="0"/>
            </a:br>
            <a:r>
              <a:rPr lang="en-US" sz="2600" dirty="0"/>
              <a:t>use a separate slide for them.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   </a:t>
            </a:r>
            <a:r>
              <a:rPr lang="en-US" sz="2400" dirty="0"/>
              <a:t>Consider using a second projector (or overhead) </a:t>
            </a:r>
            <a:br>
              <a:rPr lang="en-US" sz="2400" dirty="0"/>
            </a:br>
            <a:r>
              <a:rPr lang="en-US" sz="2400" dirty="0"/>
              <a:t>     or even a separate handout.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274751" y="2489644"/>
            <a:ext cx="40671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ts val="3600"/>
              </a:lnSpc>
            </a:pP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i="1" dirty="0">
                <a:solidFill>
                  <a:schemeClr val="accent1"/>
                </a:solidFill>
              </a:rPr>
              <a:t>three letter abbreviations</a:t>
            </a:r>
            <a:r>
              <a:rPr lang="en-US" b="1" dirty="0">
                <a:solidFill>
                  <a:schemeClr val="accent1"/>
                </a:solidFill>
              </a:rPr>
              <a:t>)</a:t>
            </a:r>
          </a:p>
          <a:p>
            <a:pPr>
              <a:lnSpc>
                <a:spcPts val="3600"/>
              </a:lnSpc>
            </a:pPr>
            <a:r>
              <a:rPr lang="en-US" b="1" dirty="0">
                <a:solidFill>
                  <a:schemeClr val="accent1"/>
                </a:solidFill>
              </a:rPr>
              <a:t>(</a:t>
            </a:r>
            <a:r>
              <a:rPr lang="en-US" b="1" i="1" dirty="0">
                <a:solidFill>
                  <a:schemeClr val="accent1"/>
                </a:solidFill>
              </a:rPr>
              <a:t>four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i="1" dirty="0">
                <a:solidFill>
                  <a:schemeClr val="accent1"/>
                </a:solidFill>
              </a:rPr>
              <a:t>letter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i="1" dirty="0">
                <a:solidFill>
                  <a:schemeClr val="accent1"/>
                </a:solidFill>
              </a:rPr>
              <a:t>acronyms</a:t>
            </a:r>
            <a:r>
              <a:rPr lang="en-US" b="1" dirty="0">
                <a:solidFill>
                  <a:schemeClr val="accent1"/>
                </a:solidFill>
              </a:rPr>
              <a:t>)      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  <p:bldP spid="2867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482975" y="236538"/>
            <a:ext cx="2144713" cy="579437"/>
          </a:xfrm>
        </p:spPr>
        <p:txBody>
          <a:bodyPr/>
          <a:lstStyle/>
          <a:p>
            <a:r>
              <a:rPr lang="en-US"/>
              <a:t>Equations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2021" y="1169988"/>
            <a:ext cx="8249374" cy="5315301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Keep them simple.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/>
              <a:t>Your goal is to convince, not ‘prove’.</a:t>
            </a:r>
            <a:br>
              <a:rPr lang="en-US" sz="2400" dirty="0"/>
            </a:br>
            <a:r>
              <a:rPr lang="en-US" sz="2400" dirty="0"/>
              <a:t>Proofs belong in written work, not in </a:t>
            </a:r>
            <a:r>
              <a:rPr lang="en-US" sz="2400" dirty="0" smtClean="0"/>
              <a:t>presentations.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Only show the important equations, limit details.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>
                <a:solidFill>
                  <a:schemeClr val="tx2"/>
                </a:solidFill>
              </a:rPr>
              <a:t>Always keep in mind your audience’s ignorance!</a:t>
            </a:r>
            <a:br>
              <a:rPr lang="en-US" sz="2600" dirty="0">
                <a:solidFill>
                  <a:schemeClr val="tx2"/>
                </a:solidFill>
              </a:rPr>
            </a:br>
            <a:r>
              <a:rPr lang="en-US" sz="2600" dirty="0"/>
              <a:t>Define all symbols.  Label parts of equations:</a:t>
            </a:r>
            <a:r>
              <a:rPr lang="en-US" dirty="0"/>
              <a:t/>
            </a:r>
            <a:br>
              <a:rPr lang="en-US" dirty="0"/>
            </a:b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endParaRPr lang="en-US" sz="2400" dirty="0">
              <a:solidFill>
                <a:schemeClr val="tx2"/>
              </a:solidFill>
            </a:endParaRPr>
          </a:p>
          <a:p>
            <a:pPr>
              <a:lnSpc>
                <a:spcPct val="17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Make the equations big enough to be legible.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F3D3B52-C166-40EF-A065-E564C55E65D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04178"/>
              </p:ext>
            </p:extLst>
          </p:nvPr>
        </p:nvGraphicFramePr>
        <p:xfrm>
          <a:off x="2916050" y="4324662"/>
          <a:ext cx="6427522" cy="146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Image" r:id="rId4" imgW="8406349" imgH="2273016" progId="Photoshop.Image.7">
                  <p:embed/>
                </p:oleObj>
              </mc:Choice>
              <mc:Fallback>
                <p:oleObj name="Image" r:id="rId4" imgW="8406349" imgH="2273016" progId="Photoshop.Image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5147" b="10417"/>
                      <a:stretch>
                        <a:fillRect/>
                      </a:stretch>
                    </p:blipFill>
                    <p:spPr bwMode="auto">
                      <a:xfrm>
                        <a:off x="2916050" y="4324662"/>
                        <a:ext cx="6427522" cy="1468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6896" y="4753667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err="1"/>
              <a:t>Navier</a:t>
            </a:r>
            <a:r>
              <a:rPr lang="en-US" b="1" i="1" dirty="0"/>
              <a:t>-Stokes: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94604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074"/>
          <p:cNvSpPr>
            <a:spLocks noGrp="1" noChangeArrowheads="1"/>
          </p:cNvSpPr>
          <p:nvPr>
            <p:ph type="title"/>
          </p:nvPr>
        </p:nvSpPr>
        <p:spPr>
          <a:xfrm>
            <a:off x="3381375" y="244475"/>
            <a:ext cx="2371725" cy="579438"/>
          </a:xfrm>
        </p:spPr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8915" name="Rectangle 3075"/>
          <p:cNvSpPr>
            <a:spLocks noGrp="1" noChangeArrowheads="1"/>
          </p:cNvSpPr>
          <p:nvPr>
            <p:ph type="body" idx="4294967295"/>
          </p:nvPr>
        </p:nvSpPr>
        <p:spPr>
          <a:xfrm>
            <a:off x="428619" y="1179513"/>
            <a:ext cx="8553945" cy="5016758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If you use someone else’s data or figure,</a:t>
            </a:r>
            <a:br>
              <a:rPr lang="en-US" sz="2600" dirty="0"/>
            </a:br>
            <a:r>
              <a:rPr lang="en-US" sz="2600" dirty="0"/>
              <a:t>you </a:t>
            </a:r>
            <a:r>
              <a:rPr lang="en-US" sz="2600" dirty="0">
                <a:solidFill>
                  <a:schemeClr val="accent1"/>
                </a:solidFill>
              </a:rPr>
              <a:t>MUST</a:t>
            </a:r>
            <a:r>
              <a:rPr lang="en-US" sz="2600" dirty="0"/>
              <a:t> provide the citation.*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Give lead references, </a:t>
            </a:r>
            <a:r>
              <a:rPr lang="en-US" sz="2600" i="1" dirty="0"/>
              <a:t>especially</a:t>
            </a:r>
            <a:r>
              <a:rPr lang="en-US" sz="2600" dirty="0"/>
              <a:t> if they are yours.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Don’t cluster references on a single slide.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</a:t>
            </a:r>
            <a:r>
              <a:rPr lang="en-US" sz="2400" dirty="0" smtClean="0"/>
              <a:t>Only </a:t>
            </a:r>
            <a:r>
              <a:rPr lang="en-US" sz="2400" dirty="0"/>
              <a:t>one or two per slide when </a:t>
            </a:r>
            <a:r>
              <a:rPr lang="en-US" sz="2400" dirty="0" smtClean="0"/>
              <a:t>relevant --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    </a:t>
            </a:r>
            <a:r>
              <a:rPr lang="en-US" sz="2400" dirty="0" smtClean="0"/>
              <a:t>gives time to copy.</a:t>
            </a:r>
            <a:endParaRPr lang="en-US" sz="2400" dirty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endParaRPr lang="en-US" sz="2400" dirty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  <a:buFont typeface="Wingdings" pitchFamily="2" charset="2"/>
              <a:buNone/>
            </a:pPr>
            <a:r>
              <a:rPr lang="en-US" sz="1600" dirty="0"/>
              <a:t>*</a:t>
            </a:r>
            <a:r>
              <a:rPr lang="en-US" sz="1400" dirty="0"/>
              <a:t>14 point or </a:t>
            </a:r>
            <a:r>
              <a:rPr lang="en-US" sz="1600" dirty="0"/>
              <a:t> 16 point  at the bottom of the slide is OK</a:t>
            </a:r>
            <a:r>
              <a:rPr lang="en-US" sz="2000" dirty="0"/>
              <a:t>.    </a:t>
            </a:r>
            <a:r>
              <a:rPr lang="en-US" sz="1400" b="0" dirty="0"/>
              <a:t>Smith et al., </a:t>
            </a:r>
            <a:r>
              <a:rPr lang="en-US" sz="1400" b="0" i="1" dirty="0"/>
              <a:t>Nature</a:t>
            </a:r>
            <a:r>
              <a:rPr lang="en-US" sz="1400" b="0" dirty="0"/>
              <a:t>, 2014, </a:t>
            </a:r>
            <a:r>
              <a:rPr lang="en-US" sz="1400" b="0" i="1" dirty="0"/>
              <a:t>133, 1451.</a:t>
            </a:r>
            <a:endParaRPr lang="en-US" sz="1400" b="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F48A7A1-4D33-4CC2-B171-2A8B6D447D4A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3776663" y="244475"/>
            <a:ext cx="1493837" cy="579438"/>
          </a:xfrm>
        </p:spPr>
        <p:txBody>
          <a:bodyPr/>
          <a:lstStyle/>
          <a:p>
            <a:r>
              <a:rPr lang="en-US"/>
              <a:t>Humor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19" y="1177925"/>
            <a:ext cx="8081058" cy="4992136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Be very, very careful.</a:t>
            </a:r>
            <a:br>
              <a:rPr lang="en-US" sz="2600" dirty="0"/>
            </a:br>
            <a:r>
              <a:rPr lang="en-US" sz="2600" dirty="0"/>
              <a:t>Many scientists are badly humor impaired.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dirty="0"/>
              <a:t>(A defect </a:t>
            </a:r>
            <a:r>
              <a:rPr lang="en-US" sz="2400" i="1" dirty="0"/>
              <a:t>not</a:t>
            </a:r>
            <a:r>
              <a:rPr lang="en-US" sz="2000" dirty="0"/>
              <a:t> covered by the Americans with Disabilities Act.)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Visual humor often best, </a:t>
            </a:r>
            <a:br>
              <a:rPr lang="en-US" sz="2600" dirty="0"/>
            </a:br>
            <a:r>
              <a:rPr lang="en-US" sz="2600" i="1" dirty="0"/>
              <a:t>especially</a:t>
            </a:r>
            <a:r>
              <a:rPr lang="en-US" sz="2600" dirty="0"/>
              <a:t> for an international audience. 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Rank has its privileges:</a:t>
            </a:r>
            <a:br>
              <a:rPr lang="en-US" sz="2600" dirty="0"/>
            </a:br>
            <a:r>
              <a:rPr lang="en-US" sz="2600" dirty="0"/>
              <a:t>The more senior you are,</a:t>
            </a:r>
            <a:br>
              <a:rPr lang="en-US" sz="2600" dirty="0"/>
            </a:br>
            <a:r>
              <a:rPr lang="en-US" sz="2600" dirty="0"/>
              <a:t> the more you can get away with.</a:t>
            </a:r>
            <a:r>
              <a:rPr lang="en-US" dirty="0"/>
              <a:t/>
            </a:r>
            <a:br>
              <a:rPr lang="en-US" dirty="0"/>
            </a:br>
            <a:r>
              <a:rPr lang="en-US" sz="2400" dirty="0">
                <a:solidFill>
                  <a:schemeClr val="accent1"/>
                </a:solidFill>
              </a:rPr>
              <a:t>(i.e., the boss’s jokes always get more laughs.)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4288" y="244475"/>
            <a:ext cx="1493837" cy="579438"/>
          </a:xfrm>
        </p:spPr>
        <p:txBody>
          <a:bodyPr/>
          <a:lstStyle/>
          <a:p>
            <a:r>
              <a:rPr lang="en-US"/>
              <a:t>Humor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8513" y="5149856"/>
            <a:ext cx="7545387" cy="519113"/>
          </a:xfrm>
        </p:spPr>
        <p:txBody>
          <a:bodyPr/>
          <a:lstStyle/>
          <a:p>
            <a:pPr algn="ctr">
              <a:spcBef>
                <a:spcPct val="5000"/>
              </a:spcBef>
              <a:spcAft>
                <a:spcPct val="75000"/>
              </a:spcAft>
              <a:buFont typeface="Wingdings" pitchFamily="2" charset="2"/>
              <a:buNone/>
            </a:pPr>
            <a:r>
              <a:rPr lang="en-US" dirty="0"/>
              <a:t>Make sure it’s appropriate for the occasion.</a:t>
            </a:r>
            <a:endParaRPr lang="en-US" sz="2000" dirty="0"/>
          </a:p>
        </p:txBody>
      </p:sp>
      <p:pic>
        <p:nvPicPr>
          <p:cNvPr id="2050" name="Picture 2" descr="http://dilbert.com/dyn/str_strip/000000000/00000000/0000000/000000/00000/6000/800/6845/6845.strip.zoo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42" y="1598849"/>
            <a:ext cx="8914493" cy="2781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835275" y="245330"/>
            <a:ext cx="3475038" cy="579437"/>
          </a:xfrm>
        </p:spPr>
        <p:txBody>
          <a:bodyPr/>
          <a:lstStyle/>
          <a:p>
            <a:r>
              <a:rPr lang="en-US" dirty="0"/>
              <a:t>The Presentation</a:t>
            </a:r>
          </a:p>
        </p:txBody>
      </p:sp>
      <p:pic>
        <p:nvPicPr>
          <p:cNvPr id="43011" name="Picture 1033" descr="monkey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988" y="1144588"/>
            <a:ext cx="5026025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12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109913" y="236538"/>
            <a:ext cx="2913062" cy="579437"/>
          </a:xfrm>
        </p:spPr>
        <p:txBody>
          <a:bodyPr/>
          <a:lstStyle/>
          <a:p>
            <a:r>
              <a:rPr lang="en-US"/>
              <a:t>Practice Talks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546" y="1229178"/>
            <a:ext cx="8876148" cy="5093702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“Be prepared.”  It’s hard to practice too much.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Your goal is to communicate naturally.</a:t>
            </a:r>
            <a:br>
              <a:rPr lang="en-US" sz="2600" dirty="0"/>
            </a:br>
            <a:r>
              <a:rPr lang="en-US" sz="2600" dirty="0"/>
              <a:t>Stream of consciousness </a:t>
            </a:r>
            <a:r>
              <a:rPr lang="en-US" sz="2600" dirty="0">
                <a:solidFill>
                  <a:schemeClr val="accent1"/>
                </a:solidFill>
              </a:rPr>
              <a:t>doesn’t work</a:t>
            </a:r>
            <a:r>
              <a:rPr lang="en-US" sz="2600" dirty="0"/>
              <a:t>.</a:t>
            </a:r>
            <a:br>
              <a:rPr lang="en-US" sz="2600" dirty="0"/>
            </a:br>
            <a:r>
              <a:rPr lang="en-US" sz="2600" dirty="0"/>
              <a:t>Written script </a:t>
            </a:r>
            <a:r>
              <a:rPr lang="en-US" sz="2600" dirty="0">
                <a:solidFill>
                  <a:schemeClr val="accent1"/>
                </a:solidFill>
              </a:rPr>
              <a:t>doesn’t work</a:t>
            </a:r>
            <a:r>
              <a:rPr lang="en-US" sz="2600" dirty="0"/>
              <a:t>, either </a:t>
            </a:r>
            <a:r>
              <a:rPr lang="en-US" sz="2600" dirty="0">
                <a:cs typeface="Arial" charset="0"/>
              </a:rPr>
              <a:t>–</a:t>
            </a:r>
            <a:r>
              <a:rPr lang="en-US" sz="2600" dirty="0"/>
              <a:t> too boring.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Get some friends to hear the talk</a:t>
            </a:r>
            <a:br>
              <a:rPr lang="en-US" sz="2600" dirty="0"/>
            </a:br>
            <a:r>
              <a:rPr lang="en-US" sz="2600" dirty="0"/>
              <a:t>(AFTER you’ve already practiced a bit).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Listen to their feedback.  Don’t be defensive:</a:t>
            </a:r>
            <a:br>
              <a:rPr lang="en-US" sz="2600" dirty="0"/>
            </a:br>
            <a:r>
              <a:rPr lang="en-US" sz="2600" dirty="0"/>
              <a:t>if they’re confused, your real audience will be too.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Listen for “um”, “OK”, “ya know”, rising inflections,</a:t>
            </a:r>
            <a:br>
              <a:rPr lang="en-US" sz="2600" dirty="0"/>
            </a:br>
            <a:r>
              <a:rPr lang="en-US" sz="2600" dirty="0"/>
              <a:t>and other distracting habits.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3297238" y="244475"/>
            <a:ext cx="2392362" cy="579438"/>
          </a:xfrm>
        </p:spPr>
        <p:txBody>
          <a:bodyPr/>
          <a:lstStyle/>
          <a:p>
            <a:r>
              <a:rPr lang="en-US"/>
              <a:t>How Long?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19" y="1206500"/>
            <a:ext cx="7709162" cy="313316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600" dirty="0"/>
              <a:t>Practice talks are always   </a:t>
            </a:r>
            <a:r>
              <a:rPr 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 </a:t>
            </a:r>
            <a:r>
              <a:rPr 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  </a:t>
            </a:r>
            <a:r>
              <a:rPr lang="en-US" sz="1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  </a:t>
            </a:r>
            <a:r>
              <a:rPr lang="en-US" sz="12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     </a:t>
            </a:r>
            <a:r>
              <a:rPr lang="en-US" sz="20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6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2600" dirty="0"/>
              <a:t>than real presentations:  adrenaline rush!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600" dirty="0"/>
              <a:t>At meetings, </a:t>
            </a:r>
            <a:r>
              <a:rPr lang="en-US" sz="2600" dirty="0">
                <a:solidFill>
                  <a:schemeClr val="accent1"/>
                </a:solidFill>
              </a:rPr>
              <a:t>KEEP</a:t>
            </a:r>
            <a:r>
              <a:rPr lang="en-US" sz="2600" dirty="0"/>
              <a:t> to the schedule!</a:t>
            </a:r>
            <a:br>
              <a:rPr lang="en-US" sz="2600" dirty="0"/>
            </a:br>
            <a:r>
              <a:rPr lang="en-US" sz="2600" dirty="0"/>
              <a:t>But also take the time you were allotted.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  <a:defRPr/>
            </a:pPr>
            <a:r>
              <a:rPr lang="en-US" sz="2600" dirty="0"/>
              <a:t>Don’t worry if your audience starts leaving </a:t>
            </a:r>
            <a:r>
              <a:rPr lang="en-US" sz="2600" dirty="0">
                <a:cs typeface="Arial" charset="0"/>
              </a:rPr>
              <a:t>—</a:t>
            </a:r>
            <a:br>
              <a:rPr lang="en-US" sz="2600" dirty="0">
                <a:cs typeface="Arial" charset="0"/>
              </a:rPr>
            </a:br>
            <a:r>
              <a:rPr lang="en-US" sz="2600" dirty="0">
                <a:cs typeface="Arial" charset="0"/>
              </a:rPr>
              <a:t>worry when they start coming at you!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 uiExpand="1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86150" y="244475"/>
            <a:ext cx="2168525" cy="579438"/>
          </a:xfrm>
        </p:spPr>
        <p:txBody>
          <a:bodyPr/>
          <a:lstStyle/>
          <a:p>
            <a:r>
              <a:rPr lang="en-US"/>
              <a:t>The Room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54" y="1176338"/>
            <a:ext cx="7685117" cy="289310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Know your room in advance.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Figure out the best lighting </a:t>
            </a:r>
            <a:r>
              <a:rPr lang="en-US" sz="2600" i="1" dirty="0">
                <a:solidFill>
                  <a:schemeClr val="accent1"/>
                </a:solidFill>
              </a:rPr>
              <a:t>BEFORE</a:t>
            </a:r>
            <a:r>
              <a:rPr lang="en-US" sz="2600" dirty="0">
                <a:solidFill>
                  <a:schemeClr val="accent1"/>
                </a:solidFill>
              </a:rPr>
              <a:t> </a:t>
            </a:r>
            <a:r>
              <a:rPr lang="en-US" sz="2600" dirty="0"/>
              <a:t>the talk!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Think about where to stand.</a:t>
            </a:r>
            <a:br>
              <a:rPr lang="en-US" sz="2600" dirty="0"/>
            </a:br>
            <a:r>
              <a:rPr lang="en-US" sz="2600" dirty="0"/>
              <a:t>Don’t block screen.</a:t>
            </a:r>
            <a:br>
              <a:rPr lang="en-US" sz="2600" dirty="0"/>
            </a:br>
            <a:r>
              <a:rPr lang="en-US" sz="2600" dirty="0"/>
              <a:t>Be in the open, away from podium.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976563" y="246063"/>
            <a:ext cx="3136900" cy="579437"/>
          </a:xfrm>
        </p:spPr>
        <p:txBody>
          <a:bodyPr/>
          <a:lstStyle/>
          <a:p>
            <a:r>
              <a:rPr lang="en-US"/>
              <a:t>Managing Time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637" y="1225602"/>
            <a:ext cx="8917826" cy="295132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>
                <a:solidFill>
                  <a:schemeClr val="tx2"/>
                </a:solidFill>
              </a:rPr>
              <a:t>If it isn’t worth doing, it isn’t worth doing right!</a:t>
            </a:r>
            <a:r>
              <a:rPr lang="en-US" sz="2600" b="0" dirty="0"/>
              <a:t> </a:t>
            </a:r>
            <a:r>
              <a:rPr lang="en-US" sz="2600" dirty="0">
                <a:cs typeface="Arial" charset="0"/>
              </a:rPr>
              <a:t>– </a:t>
            </a:r>
            <a:r>
              <a:rPr lang="en-US" sz="2000" dirty="0"/>
              <a:t>KSS</a:t>
            </a:r>
            <a:r>
              <a:rPr lang="en-US" sz="2600" dirty="0"/>
              <a:t>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Big jobs are like eating an elephant — </a:t>
            </a:r>
            <a:br>
              <a:rPr lang="en-US" sz="2600" dirty="0"/>
            </a:br>
            <a:r>
              <a:rPr lang="en-US" sz="2600" dirty="0"/>
              <a:t>one bite at a time:   Break the job into small tasks.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Make a to-do list and </a:t>
            </a:r>
            <a:r>
              <a:rPr lang="en-US" sz="2600" dirty="0">
                <a:solidFill>
                  <a:schemeClr val="tx2"/>
                </a:solidFill>
              </a:rPr>
              <a:t>the list will remember for you</a:t>
            </a:r>
            <a:r>
              <a:rPr lang="en-US" sz="2600" dirty="0"/>
              <a:t>.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sz="2600" dirty="0"/>
              <a:t>Last daily chore:  5 min. to plan </a:t>
            </a:r>
            <a:r>
              <a:rPr lang="en-US" sz="2600" i="1" dirty="0">
                <a:solidFill>
                  <a:srgbClr val="FF0000"/>
                </a:solidFill>
              </a:rPr>
              <a:t>tomorrow’s</a:t>
            </a:r>
            <a:r>
              <a:rPr lang="en-US" sz="2600" dirty="0"/>
              <a:t> day.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39876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21287" y="241807"/>
            <a:ext cx="4488728" cy="584775"/>
          </a:xfrm>
        </p:spPr>
        <p:txBody>
          <a:bodyPr/>
          <a:lstStyle/>
          <a:p>
            <a:r>
              <a:rPr lang="en-US" dirty="0"/>
              <a:t>Hardware and Backup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671" y="1212026"/>
            <a:ext cx="8244565" cy="4550476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/>
              <a:t>Use your own computer, if at all possible!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>
                <a:solidFill>
                  <a:schemeClr val="accent1"/>
                </a:solidFill>
              </a:rPr>
              <a:t>NEVER</a:t>
            </a:r>
            <a:r>
              <a:rPr lang="en-US" sz="2600" dirty="0"/>
              <a:t> change from PC to Mac or vice versa.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500"/>
              </a:spcAft>
            </a:pPr>
            <a:r>
              <a:rPr lang="en-US" sz="2600" dirty="0"/>
              <a:t>ALWAYS, </a:t>
            </a:r>
            <a:r>
              <a:rPr lang="en-US" sz="2600" dirty="0">
                <a:solidFill>
                  <a:schemeClr val="accent1"/>
                </a:solidFill>
              </a:rPr>
              <a:t>ALWAYS</a:t>
            </a:r>
            <a:r>
              <a:rPr lang="en-US" sz="2600" dirty="0"/>
              <a:t> have your talk backed-up</a:t>
            </a:r>
            <a:br>
              <a:rPr lang="en-US" sz="2600" dirty="0"/>
            </a:br>
            <a:r>
              <a:rPr lang="en-US" sz="2600" dirty="0"/>
              <a:t>on a USB memory stick.  Both pptx</a:t>
            </a:r>
            <a:r>
              <a:rPr lang="en-US" sz="2600" dirty="0">
                <a:solidFill>
                  <a:srgbClr val="FF0000"/>
                </a:solidFill>
              </a:rPr>
              <a:t> and</a:t>
            </a:r>
            <a:r>
              <a:rPr lang="en-US" sz="2600" dirty="0"/>
              <a:t> pdf files.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With a tablet (or overheads):</a:t>
            </a:r>
            <a:br>
              <a:rPr lang="en-US" sz="2600" dirty="0"/>
            </a:br>
            <a:r>
              <a:rPr lang="en-US" sz="2600" dirty="0"/>
              <a:t>Point at the projection screen, </a:t>
            </a:r>
            <a:r>
              <a:rPr lang="en-US" sz="2600" dirty="0">
                <a:solidFill>
                  <a:schemeClr val="accent1"/>
                </a:solidFill>
              </a:rPr>
              <a:t>NOT</a:t>
            </a:r>
            <a:r>
              <a:rPr lang="en-US" sz="2600" dirty="0"/>
              <a:t> at the tablet! </a:t>
            </a:r>
            <a:br>
              <a:rPr lang="en-US" sz="2600" dirty="0"/>
            </a:br>
            <a:r>
              <a:rPr lang="en-US" sz="2600" dirty="0"/>
              <a:t>Audiences look where you look.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>
                <a:solidFill>
                  <a:srgbClr val="FF0000"/>
                </a:solidFill>
              </a:rPr>
              <a:t>Turn off</a:t>
            </a:r>
            <a:r>
              <a:rPr lang="en-US" sz="2600" dirty="0"/>
              <a:t> your own cell phone!!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4302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473325" y="244475"/>
            <a:ext cx="4198938" cy="579438"/>
          </a:xfrm>
        </p:spPr>
        <p:txBody>
          <a:bodyPr/>
          <a:lstStyle/>
          <a:p>
            <a:r>
              <a:rPr lang="en-US"/>
              <a:t>Pointers for Pointers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0185" y="1213077"/>
            <a:ext cx="7935186" cy="397339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Bring your own laser pointer.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Green is great.  Red ok if 640 nm, NOT 670 nm.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>
                <a:solidFill>
                  <a:schemeClr val="accent1"/>
                </a:solidFill>
              </a:rPr>
              <a:t>DON’T</a:t>
            </a:r>
            <a:r>
              <a:rPr lang="en-US" sz="2600" dirty="0"/>
              <a:t>  keep the laser on all the time.</a:t>
            </a:r>
            <a:br>
              <a:rPr lang="en-US" sz="2600" dirty="0"/>
            </a:br>
            <a:r>
              <a:rPr lang="en-US" sz="2600" dirty="0"/>
              <a:t>Push the button </a:t>
            </a:r>
            <a:r>
              <a:rPr lang="en-US" sz="2600" dirty="0">
                <a:solidFill>
                  <a:schemeClr val="accent1"/>
                </a:solidFill>
              </a:rPr>
              <a:t>only</a:t>
            </a:r>
            <a:r>
              <a:rPr lang="en-US" sz="2600" dirty="0"/>
              <a:t> sparingly!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The shakes:  use two hands if needed.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Always carry an extra set of batteries.</a:t>
            </a:r>
            <a:br>
              <a:rPr lang="en-US" sz="2600" dirty="0"/>
            </a:br>
            <a:r>
              <a:rPr lang="en-US" sz="2600" dirty="0" err="1"/>
              <a:t>Tygon</a:t>
            </a:r>
            <a:r>
              <a:rPr lang="en-US" sz="2600" dirty="0"/>
              <a:t> tube to prevent shorts.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build="p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0928" y="241807"/>
            <a:ext cx="5697394" cy="584775"/>
          </a:xfrm>
        </p:spPr>
        <p:txBody>
          <a:bodyPr/>
          <a:lstStyle/>
          <a:p>
            <a:r>
              <a:rPr lang="en-US" dirty="0"/>
              <a:t>Some PowerPoint Shortcuts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903" y="1233488"/>
            <a:ext cx="8571577" cy="4748992"/>
          </a:xfrm>
        </p:spPr>
        <p:txBody>
          <a:bodyPr/>
          <a:lstStyle/>
          <a:p>
            <a:pPr marL="0" indent="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600" dirty="0" smtClean="0">
                <a:solidFill>
                  <a:srgbClr val="7030A0"/>
                </a:solidFill>
              </a:rPr>
              <a:t>F5</a:t>
            </a:r>
            <a:r>
              <a:rPr lang="en-US" sz="2600" dirty="0" smtClean="0"/>
              <a:t>    </a:t>
            </a:r>
            <a:r>
              <a:rPr lang="en-US" sz="2600" dirty="0"/>
              <a:t>	  </a:t>
            </a:r>
            <a:r>
              <a:rPr lang="en-US" sz="2600" dirty="0" smtClean="0"/>
              <a:t>	    starts </a:t>
            </a:r>
            <a:r>
              <a:rPr lang="en-US" sz="2600" dirty="0"/>
              <a:t>from s</a:t>
            </a:r>
            <a:r>
              <a:rPr lang="en-US" dirty="0"/>
              <a:t>li</a:t>
            </a:r>
            <a:r>
              <a:rPr lang="en-US" sz="2600" dirty="0"/>
              <a:t>de #1.</a:t>
            </a:r>
          </a:p>
          <a:p>
            <a:pPr marL="0" indent="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SHIFT+</a:t>
            </a:r>
            <a:r>
              <a:rPr lang="en-US" sz="2600" dirty="0" smtClean="0">
                <a:solidFill>
                  <a:srgbClr val="7030A0"/>
                </a:solidFill>
              </a:rPr>
              <a:t>F5</a:t>
            </a:r>
            <a:r>
              <a:rPr lang="en-US" sz="2600" dirty="0">
                <a:solidFill>
                  <a:srgbClr val="7030A0"/>
                </a:solidFill>
              </a:rPr>
              <a:t>	  </a:t>
            </a:r>
            <a:r>
              <a:rPr lang="en-US" sz="2600" dirty="0" smtClean="0">
                <a:solidFill>
                  <a:srgbClr val="7030A0"/>
                </a:solidFill>
              </a:rPr>
              <a:t>  </a:t>
            </a:r>
            <a:r>
              <a:rPr lang="en-US" sz="2600" dirty="0" smtClean="0"/>
              <a:t>starts </a:t>
            </a:r>
            <a:r>
              <a:rPr lang="en-US" sz="2600" dirty="0"/>
              <a:t>from </a:t>
            </a:r>
            <a:r>
              <a:rPr lang="en-US" sz="2600" i="1" dirty="0">
                <a:solidFill>
                  <a:schemeClr val="accent1"/>
                </a:solidFill>
              </a:rPr>
              <a:t>current</a:t>
            </a:r>
            <a:r>
              <a:rPr lang="en-US" sz="2600" dirty="0"/>
              <a:t> slide.</a:t>
            </a:r>
          </a:p>
          <a:p>
            <a:pPr marL="0" indent="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600" dirty="0" smtClean="0">
                <a:solidFill>
                  <a:srgbClr val="7030A0"/>
                </a:solidFill>
              </a:rPr>
              <a:t>b    </a:t>
            </a:r>
            <a:r>
              <a:rPr lang="en-US" sz="2600" dirty="0">
                <a:solidFill>
                  <a:srgbClr val="7030A0"/>
                </a:solidFill>
              </a:rPr>
              <a:t>	 </a:t>
            </a:r>
            <a:r>
              <a:rPr lang="en-US" sz="2600" dirty="0" smtClean="0">
                <a:solidFill>
                  <a:srgbClr val="7030A0"/>
                </a:solidFill>
              </a:rPr>
              <a:t>	    </a:t>
            </a:r>
            <a:r>
              <a:rPr lang="en-US" sz="2600" dirty="0" smtClean="0"/>
              <a:t>blank</a:t>
            </a:r>
            <a:r>
              <a:rPr lang="en-US" sz="1200" dirty="0" smtClean="0"/>
              <a:t> </a:t>
            </a:r>
            <a:r>
              <a:rPr lang="en-US" sz="2600" dirty="0"/>
              <a:t>/</a:t>
            </a:r>
            <a:r>
              <a:rPr lang="en-US" sz="1200" dirty="0"/>
              <a:t> </a:t>
            </a:r>
            <a:r>
              <a:rPr lang="en-US" sz="2600" dirty="0" err="1"/>
              <a:t>unblank</a:t>
            </a:r>
            <a:r>
              <a:rPr lang="en-US" sz="2600" dirty="0"/>
              <a:t> screen. </a:t>
            </a:r>
          </a:p>
          <a:p>
            <a:pPr marL="0" indent="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400" dirty="0" smtClean="0">
                <a:solidFill>
                  <a:srgbClr val="7030A0"/>
                </a:solidFill>
              </a:rPr>
              <a:t>slide </a:t>
            </a:r>
            <a:r>
              <a:rPr lang="en-US" sz="2400" dirty="0">
                <a:solidFill>
                  <a:srgbClr val="7030A0"/>
                </a:solidFill>
              </a:rPr>
              <a:t>#,</a:t>
            </a:r>
            <a:r>
              <a:rPr lang="en-US" sz="2600" dirty="0"/>
              <a:t> </a:t>
            </a:r>
            <a:r>
              <a:rPr lang="en-US" sz="1800" dirty="0">
                <a:solidFill>
                  <a:srgbClr val="7030A0"/>
                </a:solidFill>
              </a:rPr>
              <a:t>ENTER</a:t>
            </a:r>
            <a:r>
              <a:rPr lang="en-US" sz="2600" dirty="0">
                <a:solidFill>
                  <a:srgbClr val="7030A0"/>
                </a:solidFill>
              </a:rPr>
              <a:t>  </a:t>
            </a:r>
            <a:r>
              <a:rPr lang="en-US" sz="2600" dirty="0" smtClean="0">
                <a:solidFill>
                  <a:srgbClr val="7030A0"/>
                </a:solidFill>
              </a:rPr>
              <a:t> </a:t>
            </a:r>
            <a:r>
              <a:rPr lang="en-US" sz="2600" dirty="0" smtClean="0"/>
              <a:t>goes </a:t>
            </a:r>
            <a:r>
              <a:rPr lang="en-US" sz="2600" dirty="0"/>
              <a:t>to that </a:t>
            </a:r>
            <a:r>
              <a:rPr lang="en-US" sz="2600" dirty="0" smtClean="0"/>
              <a:t>slide </a:t>
            </a:r>
            <a:r>
              <a:rPr lang="en-US" sz="1800" dirty="0" smtClean="0"/>
              <a:t>(during presentation)</a:t>
            </a:r>
            <a:r>
              <a:rPr lang="en-US" sz="2600" dirty="0" smtClean="0"/>
              <a:t>.</a:t>
            </a:r>
            <a:endParaRPr lang="en-US" sz="2600" dirty="0"/>
          </a:p>
          <a:p>
            <a:pPr marL="0" indent="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000" dirty="0" smtClean="0">
                <a:solidFill>
                  <a:srgbClr val="7030A0"/>
                </a:solidFill>
              </a:rPr>
              <a:t>ALT</a:t>
            </a:r>
            <a:r>
              <a:rPr lang="en-US" sz="2400" dirty="0">
                <a:solidFill>
                  <a:srgbClr val="7030A0"/>
                </a:solidFill>
              </a:rPr>
              <a:t>+</a:t>
            </a:r>
            <a:r>
              <a:rPr lang="en-US" dirty="0">
                <a:solidFill>
                  <a:srgbClr val="7030A0"/>
                </a:solidFill>
              </a:rPr>
              <a:t>↑</a:t>
            </a:r>
            <a:r>
              <a:rPr lang="en-US" sz="2600" dirty="0"/>
              <a:t>   Louder.      </a:t>
            </a:r>
            <a:r>
              <a:rPr lang="en-US" sz="2000" dirty="0">
                <a:solidFill>
                  <a:srgbClr val="7030A0"/>
                </a:solidFill>
              </a:rPr>
              <a:t>ALT+</a:t>
            </a:r>
            <a:r>
              <a:rPr lang="en-US" sz="2600" dirty="0">
                <a:solidFill>
                  <a:srgbClr val="7030A0"/>
                </a:solidFill>
              </a:rPr>
              <a:t>↓</a:t>
            </a:r>
            <a:r>
              <a:rPr lang="en-US" sz="2600" dirty="0"/>
              <a:t>   Quieter.        </a:t>
            </a:r>
            <a:r>
              <a:rPr lang="en-US" sz="2000" dirty="0">
                <a:solidFill>
                  <a:srgbClr val="7030A0"/>
                </a:solidFill>
              </a:rPr>
              <a:t>ALT+U   </a:t>
            </a:r>
            <a:r>
              <a:rPr lang="en-US" sz="2600" dirty="0"/>
              <a:t>Mute.</a:t>
            </a:r>
            <a:r>
              <a:rPr lang="en-US" sz="2600" dirty="0">
                <a:solidFill>
                  <a:srgbClr val="7030A0"/>
                </a:solidFill>
              </a:rPr>
              <a:t> </a:t>
            </a:r>
          </a:p>
          <a:p>
            <a:pPr marL="0" indent="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None/>
            </a:pPr>
            <a:endParaRPr lang="en-US" sz="2600" dirty="0" smtClean="0"/>
          </a:p>
          <a:p>
            <a:pPr marL="0" indent="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600" dirty="0" smtClean="0"/>
              <a:t>Turn </a:t>
            </a:r>
            <a:r>
              <a:rPr lang="en-US" sz="2600" dirty="0"/>
              <a:t>on “Use Presenter View”  in “Slide Show”.</a:t>
            </a:r>
            <a:br>
              <a:rPr lang="en-US" sz="2600" dirty="0"/>
            </a:br>
            <a:r>
              <a:rPr lang="en-US" sz="2600" dirty="0"/>
              <a:t>(shows a clock and slide miniatures on your screen)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78355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689940" y="241807"/>
            <a:ext cx="3759363" cy="584775"/>
          </a:xfrm>
        </p:spPr>
        <p:txBody>
          <a:bodyPr/>
          <a:lstStyle/>
          <a:p>
            <a:r>
              <a:rPr lang="en-US" dirty="0" smtClean="0"/>
              <a:t>Presenting: Voice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958" y="1233488"/>
            <a:ext cx="7819769" cy="4053417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Slow down!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Be loud enough to be heard, even in the back.</a:t>
            </a:r>
            <a:br>
              <a:rPr lang="en-US" sz="2600" dirty="0" smtClean="0"/>
            </a:br>
            <a:r>
              <a:rPr lang="en-US" sz="2600" dirty="0" smtClean="0"/>
              <a:t>(may seem to your ears to be TOO LOUD!)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Modulate </a:t>
            </a:r>
            <a:r>
              <a:rPr lang="en-US" sz="2600" dirty="0"/>
              <a:t>the voice:   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Don’t </a:t>
            </a:r>
            <a:r>
              <a:rPr lang="en-US" sz="2600" dirty="0"/>
              <a:t>drone in MONOTONE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smtClean="0"/>
              <a:t>Intentionally use a soft voice for emphasis</a:t>
            </a:r>
            <a:br>
              <a:rPr lang="en-US" sz="2600" dirty="0" smtClean="0"/>
            </a:br>
            <a:r>
              <a:rPr lang="en-US" sz="2600" dirty="0" smtClean="0"/>
              <a:t>   every once and a while.</a:t>
            </a:r>
            <a:endParaRPr lang="en-US" sz="2600" dirty="0"/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Speak </a:t>
            </a:r>
            <a:r>
              <a:rPr lang="en-US" sz="2600" dirty="0"/>
              <a:t>towards audience, </a:t>
            </a:r>
            <a:r>
              <a:rPr lang="en-US" sz="2600" dirty="0">
                <a:solidFill>
                  <a:schemeClr val="tx2"/>
                </a:solidFill>
              </a:rPr>
              <a:t>not towards screen</a:t>
            </a:r>
            <a:r>
              <a:rPr lang="en-US" sz="2600" dirty="0" smtClean="0">
                <a:solidFill>
                  <a:schemeClr val="tx2"/>
                </a:solidFill>
              </a:rPr>
              <a:t>!</a:t>
            </a:r>
            <a:endParaRPr lang="en-US" sz="2600" dirty="0">
              <a:solidFill>
                <a:schemeClr val="tx2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6628" y="241807"/>
            <a:ext cx="6445995" cy="584775"/>
          </a:xfrm>
        </p:spPr>
        <p:txBody>
          <a:bodyPr/>
          <a:lstStyle/>
          <a:p>
            <a:r>
              <a:rPr lang="en-US" dirty="0" smtClean="0"/>
              <a:t>Presenting: Body, Hands, Eyes</a:t>
            </a:r>
            <a:endParaRPr lang="en-US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958" y="1233488"/>
            <a:ext cx="9017212" cy="5313762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 smtClean="0"/>
              <a:t>Three modes of presenting:</a:t>
            </a:r>
          </a:p>
          <a:p>
            <a:pPr marL="0" indent="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600" dirty="0" smtClean="0"/>
              <a:t>   </a:t>
            </a:r>
            <a:r>
              <a:rPr lang="en-US" sz="2600" dirty="0" smtClean="0">
                <a:solidFill>
                  <a:schemeClr val="tx2"/>
                </a:solidFill>
              </a:rPr>
              <a:t>(1) Slide focused.</a:t>
            </a:r>
            <a:r>
              <a:rPr lang="en-US" sz="2600" dirty="0" smtClean="0"/>
              <a:t> Use pointer to direct attention.</a:t>
            </a:r>
            <a:br>
              <a:rPr lang="en-US" sz="2600" dirty="0" smtClean="0"/>
            </a:br>
            <a:r>
              <a:rPr lang="en-US" sz="2600" dirty="0" smtClean="0"/>
              <a:t>        Don’t hide behind the podium.</a:t>
            </a:r>
          </a:p>
          <a:p>
            <a:pPr marL="0" indent="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600" dirty="0" smtClean="0"/>
              <a:t>   </a:t>
            </a:r>
            <a:r>
              <a:rPr lang="en-US" sz="2600" dirty="0" smtClean="0">
                <a:solidFill>
                  <a:schemeClr val="tx2"/>
                </a:solidFill>
              </a:rPr>
              <a:t>(2) Group focused</a:t>
            </a:r>
            <a:r>
              <a:rPr lang="en-US" sz="2600" dirty="0">
                <a:solidFill>
                  <a:schemeClr val="tx2"/>
                </a:solidFill>
              </a:rPr>
              <a:t>.</a:t>
            </a:r>
            <a:r>
              <a:rPr lang="en-US" sz="2600" dirty="0"/>
              <a:t> </a:t>
            </a:r>
            <a:r>
              <a:rPr lang="en-US" sz="2600" dirty="0" smtClean="0"/>
              <a:t>Be sure to face audience.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 </a:t>
            </a:r>
            <a:r>
              <a:rPr lang="en-US" sz="2600" dirty="0" smtClean="0"/>
              <a:t>       Hand </a:t>
            </a:r>
            <a:r>
              <a:rPr lang="en-US" sz="2600" dirty="0"/>
              <a:t>gestures:  go bold or not at all</a:t>
            </a:r>
            <a:r>
              <a:rPr lang="en-US" sz="2600" dirty="0" smtClean="0"/>
              <a:t>.</a:t>
            </a:r>
            <a:br>
              <a:rPr lang="en-US" sz="2600" dirty="0" smtClean="0"/>
            </a:br>
            <a:r>
              <a:rPr lang="en-US" sz="2600" dirty="0" smtClean="0"/>
              <a:t>        Make </a:t>
            </a:r>
            <a:r>
              <a:rPr lang="en-US" sz="2600" dirty="0"/>
              <a:t>eye contact with each </a:t>
            </a:r>
            <a:r>
              <a:rPr lang="en-US" sz="2600" dirty="0" smtClean="0"/>
              <a:t>audience member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 smtClean="0"/>
              <a:t>	   (</a:t>
            </a:r>
            <a:r>
              <a:rPr lang="en-US" sz="2600" dirty="0"/>
              <a:t>one at a time) frequently.</a:t>
            </a:r>
          </a:p>
          <a:p>
            <a:pPr marL="0" indent="0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  <a:buNone/>
            </a:pPr>
            <a:r>
              <a:rPr lang="en-US" sz="2600" dirty="0" smtClean="0"/>
              <a:t>   </a:t>
            </a:r>
            <a:r>
              <a:rPr lang="en-US" sz="2600" dirty="0" smtClean="0">
                <a:solidFill>
                  <a:schemeClr val="tx2"/>
                </a:solidFill>
              </a:rPr>
              <a:t>(3) Individual focused.  </a:t>
            </a:r>
            <a:r>
              <a:rPr lang="en-US" sz="2600" dirty="0" smtClean="0"/>
              <a:t>Especially for Q &amp; A.</a:t>
            </a:r>
            <a:r>
              <a:rPr lang="en-US" sz="2600" dirty="0" smtClean="0"/>
              <a:t/>
            </a:r>
            <a:br>
              <a:rPr lang="en-US" sz="2600" dirty="0" smtClean="0"/>
            </a:br>
            <a:r>
              <a:rPr lang="en-US" sz="2600" dirty="0" smtClean="0"/>
              <a:t>        Approach the questioner, hand gestures smaller. 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 </a:t>
            </a:r>
            <a:r>
              <a:rPr lang="en-US" sz="2600" dirty="0" smtClean="0"/>
              <a:t>       It’s still for the audience, so make sure they can</a:t>
            </a:r>
            <a:br>
              <a:rPr lang="en-US" sz="2600" dirty="0" smtClean="0"/>
            </a:br>
            <a:r>
              <a:rPr lang="en-US" sz="2600" dirty="0" smtClean="0"/>
              <a:t>	   hear you and the question (repeat Q if needed).</a:t>
            </a:r>
            <a:endParaRPr lang="en-US" sz="26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76159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708400" y="244475"/>
            <a:ext cx="1716088" cy="579438"/>
          </a:xfrm>
        </p:spPr>
        <p:txBody>
          <a:bodyPr/>
          <a:lstStyle/>
          <a:p>
            <a:r>
              <a:rPr lang="en-US" dirty="0"/>
              <a:t>Attitude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958" y="1233488"/>
            <a:ext cx="8042586" cy="4844531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Relax and be modestly confident.   Remember: </a:t>
            </a:r>
            <a:br>
              <a:rPr lang="en-US" sz="2600" dirty="0"/>
            </a:br>
            <a:r>
              <a:rPr lang="en-US" sz="2600" dirty="0"/>
              <a:t>You know more than they do about your talk.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>
                <a:solidFill>
                  <a:schemeClr val="accent2"/>
                </a:solidFill>
              </a:rPr>
              <a:t>Don’t</a:t>
            </a:r>
            <a:r>
              <a:rPr lang="en-US" sz="2600" dirty="0"/>
              <a:t> be defensive.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>
                <a:solidFill>
                  <a:schemeClr val="accent2"/>
                </a:solidFill>
              </a:rPr>
              <a:t>Don’t</a:t>
            </a:r>
            <a:r>
              <a:rPr lang="en-US" sz="2600" dirty="0"/>
              <a:t> be condescending.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>
                <a:solidFill>
                  <a:schemeClr val="accent2"/>
                </a:solidFill>
              </a:rPr>
              <a:t>Don’t</a:t>
            </a:r>
            <a:r>
              <a:rPr lang="en-US" sz="2600" dirty="0"/>
              <a:t> try to impress, try to INFORM.</a:t>
            </a:r>
            <a:r>
              <a:rPr lang="en-US" sz="2600" dirty="0">
                <a:solidFill>
                  <a:schemeClr val="accent1"/>
                </a:solidFill>
              </a:rPr>
              <a:t/>
            </a:r>
            <a:br>
              <a:rPr lang="en-US" sz="2600" dirty="0">
                <a:solidFill>
                  <a:schemeClr val="accent1"/>
                </a:solidFill>
              </a:rPr>
            </a:br>
            <a:r>
              <a:rPr lang="en-US" sz="2600" dirty="0"/>
              <a:t>An informed audience will BE impressed. </a:t>
            </a:r>
            <a:br>
              <a:rPr lang="en-US" sz="2600" dirty="0"/>
            </a:br>
            <a:r>
              <a:rPr lang="en-US" sz="2600" dirty="0"/>
              <a:t>Audiences can smell bullshit.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>
                <a:solidFill>
                  <a:schemeClr val="accent2"/>
                </a:solidFill>
              </a:rPr>
              <a:t>Don’t</a:t>
            </a:r>
            <a:r>
              <a:rPr lang="en-US" sz="2600" dirty="0"/>
              <a:t> share your anxiety </a:t>
            </a:r>
            <a:r>
              <a:rPr lang="en-US" sz="2600" dirty="0">
                <a:cs typeface="Arial" charset="0"/>
              </a:rPr>
              <a:t>– it’s contagious!</a:t>
            </a:r>
            <a:endParaRPr lang="en-US" sz="2600" dirty="0"/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>
                <a:solidFill>
                  <a:schemeClr val="accent1"/>
                </a:solidFill>
              </a:rPr>
              <a:t>Do</a:t>
            </a:r>
            <a:r>
              <a:rPr lang="en-US" sz="2600" dirty="0"/>
              <a:t> show enthusiasm </a:t>
            </a:r>
            <a:r>
              <a:rPr lang="en-US" sz="2600" dirty="0">
                <a:cs typeface="Arial" charset="0"/>
              </a:rPr>
              <a:t>– it’s contagious!</a:t>
            </a:r>
            <a:r>
              <a:rPr lang="en-US" sz="2600" dirty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922338" y="246063"/>
            <a:ext cx="7261225" cy="579437"/>
          </a:xfrm>
        </p:spPr>
        <p:txBody>
          <a:bodyPr/>
          <a:lstStyle/>
          <a:p>
            <a:r>
              <a:rPr lang="en-US"/>
              <a:t>Coming to Conclusions:  Knowledge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26805" y="1209675"/>
            <a:ext cx="8880475" cy="3953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algn="l">
              <a:lnSpc>
                <a:spcPct val="110000"/>
              </a:lnSpc>
              <a:spcAft>
                <a:spcPct val="6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 b="1" dirty="0"/>
              <a:t>“Knowledge is the small part of ignorance </a:t>
            </a:r>
            <a:br>
              <a:rPr lang="en-US" sz="2600" b="1" dirty="0"/>
            </a:br>
            <a:r>
              <a:rPr lang="en-US" sz="2600" b="1" dirty="0"/>
              <a:t>that we arrange and classify.”  — Ambrose Bierce</a:t>
            </a:r>
          </a:p>
          <a:p>
            <a:pPr marL="342900" indent="-342900" algn="l">
              <a:lnSpc>
                <a:spcPct val="110000"/>
              </a:lnSpc>
              <a:spcAft>
                <a:spcPct val="6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 b="1" dirty="0"/>
              <a:t>Knowledge is </a:t>
            </a:r>
            <a:r>
              <a:rPr lang="en-US" sz="2600" b="1" i="1" dirty="0">
                <a:solidFill>
                  <a:schemeClr val="tx2"/>
                </a:solidFill>
              </a:rPr>
              <a:t>not</a:t>
            </a:r>
            <a:r>
              <a:rPr lang="en-US" sz="2600" b="1" dirty="0"/>
              <a:t> memorization of facts, </a:t>
            </a:r>
            <a:br>
              <a:rPr lang="en-US" sz="2600" b="1" dirty="0"/>
            </a:br>
            <a:r>
              <a:rPr lang="en-US" sz="2600" b="1" dirty="0"/>
              <a:t>it is the organization of the facts.</a:t>
            </a:r>
          </a:p>
          <a:p>
            <a:pPr marL="342900" indent="-342900" algn="l">
              <a:lnSpc>
                <a:spcPct val="110000"/>
              </a:lnSpc>
              <a:spcAft>
                <a:spcPct val="6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 b="1" dirty="0"/>
              <a:t>Knowledge is </a:t>
            </a:r>
            <a:r>
              <a:rPr lang="en-US" sz="2600" b="1" i="1" dirty="0">
                <a:solidFill>
                  <a:schemeClr val="tx2"/>
                </a:solidFill>
              </a:rPr>
              <a:t>not</a:t>
            </a:r>
            <a:r>
              <a:rPr lang="en-US" sz="2600" b="1" dirty="0"/>
              <a:t> the data, </a:t>
            </a:r>
            <a:br>
              <a:rPr lang="en-US" sz="2600" b="1" dirty="0"/>
            </a:br>
            <a:r>
              <a:rPr lang="en-US" sz="2600" b="1" dirty="0"/>
              <a:t>it is the structure that connects the data.</a:t>
            </a:r>
          </a:p>
          <a:p>
            <a:pPr marL="342900" indent="-342900" algn="l">
              <a:lnSpc>
                <a:spcPct val="110000"/>
              </a:lnSpc>
              <a:spcAft>
                <a:spcPct val="65000"/>
              </a:spcAft>
              <a:buClr>
                <a:schemeClr val="accent1"/>
              </a:buClr>
              <a:buFont typeface="Wingdings" pitchFamily="2" charset="2"/>
              <a:buChar char="§"/>
            </a:pPr>
            <a:r>
              <a:rPr lang="en-US" sz="2600" b="1" dirty="0"/>
              <a:t>The conclusions slide should present </a:t>
            </a:r>
            <a:r>
              <a:rPr lang="en-US" sz="2600" b="1" i="1" dirty="0">
                <a:solidFill>
                  <a:schemeClr val="accent1"/>
                </a:solidFill>
              </a:rPr>
              <a:t>knowledge</a:t>
            </a:r>
            <a:r>
              <a:rPr lang="en-US" sz="2600" b="1" i="1" dirty="0"/>
              <a:t>.</a:t>
            </a:r>
            <a:endParaRPr lang="en-US" sz="26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646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9264" y="241807"/>
            <a:ext cx="8106706" cy="584775"/>
          </a:xfrm>
        </p:spPr>
        <p:txBody>
          <a:bodyPr/>
          <a:lstStyle/>
          <a:p>
            <a:r>
              <a:rPr lang="en-US" dirty="0"/>
              <a:t>Conclusions &amp; Acknowledgments Slides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6805" y="1200150"/>
            <a:ext cx="8707833" cy="3773341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Verbal comprehension is limited:</a:t>
            </a:r>
            <a:br>
              <a:rPr lang="en-US" sz="2600" dirty="0"/>
            </a:br>
            <a:r>
              <a:rPr lang="en-US" sz="2600" dirty="0"/>
              <a:t>   The Conclusions Slide should </a:t>
            </a:r>
            <a:br>
              <a:rPr lang="en-US" sz="2600" dirty="0"/>
            </a:br>
            <a:r>
              <a:rPr lang="en-US" sz="2600" dirty="0"/>
              <a:t>       tell them what you told them.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Present only the </a:t>
            </a:r>
            <a:r>
              <a:rPr lang="en-US" sz="2600" dirty="0">
                <a:solidFill>
                  <a:schemeClr val="accent1"/>
                </a:solidFill>
              </a:rPr>
              <a:t>take-home messages</a:t>
            </a:r>
            <a:r>
              <a:rPr lang="en-US" sz="2600" dirty="0"/>
              <a:t>: </a:t>
            </a:r>
            <a:br>
              <a:rPr lang="en-US" sz="2600" dirty="0"/>
            </a:br>
            <a:r>
              <a:rPr lang="en-US" sz="2600" dirty="0"/>
              <a:t>   i.e., what they should remember in 1 month.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Keywords, NOT long sentences.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Acknowledgments (note spelling):  keep them brief.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81868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443288" y="1207178"/>
            <a:ext cx="5700712" cy="4293483"/>
          </a:xfrm>
        </p:spPr>
        <p:txBody>
          <a:bodyPr wrap="square"/>
          <a:lstStyle/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Don’t be defensive!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Make your answers as short and to the point as you can.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If you don’t understand a question, ask for rephrasing.</a:t>
            </a:r>
          </a:p>
          <a:p>
            <a:pPr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“I was gratified to be able </a:t>
            </a:r>
            <a:br>
              <a:rPr lang="en-US" sz="2600" dirty="0"/>
            </a:br>
            <a:r>
              <a:rPr lang="en-US" sz="2600" dirty="0"/>
              <a:t>  to  answer  promptly.  </a:t>
            </a:r>
            <a:br>
              <a:rPr lang="en-US" sz="2600" dirty="0"/>
            </a:br>
            <a:r>
              <a:rPr lang="en-US" sz="2600" dirty="0"/>
              <a:t>  I said I didn't know.” </a:t>
            </a:r>
            <a:br>
              <a:rPr lang="en-US" sz="2600" dirty="0"/>
            </a:br>
            <a:r>
              <a:rPr lang="en-US" sz="2600" dirty="0"/>
              <a:t>  – Mark Twain</a:t>
            </a:r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title"/>
          </p:nvPr>
        </p:nvSpPr>
        <p:spPr>
          <a:xfrm>
            <a:off x="1539875" y="246063"/>
            <a:ext cx="6043613" cy="579437"/>
          </a:xfrm>
        </p:spPr>
        <p:txBody>
          <a:bodyPr/>
          <a:lstStyle/>
          <a:p>
            <a:r>
              <a:rPr lang="en-US"/>
              <a:t>Q and A:  Managing Ignorance</a:t>
            </a:r>
          </a:p>
        </p:txBody>
      </p:sp>
      <p:pic>
        <p:nvPicPr>
          <p:cNvPr id="52228" name="Picture 5" descr="chimp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3383280" cy="35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027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8" grpId="0" build="p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3782392" y="241807"/>
            <a:ext cx="1572866" cy="584775"/>
          </a:xfrm>
        </p:spPr>
        <p:txBody>
          <a:bodyPr/>
          <a:lstStyle/>
          <a:p>
            <a:r>
              <a:rPr lang="en-US" dirty="0"/>
              <a:t>Ending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196" y="1212850"/>
            <a:ext cx="7337265" cy="3923895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600" dirty="0"/>
              <a:t>Let the audience know when you are done!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600" dirty="0"/>
              <a:t>Give your closing line, and then</a:t>
            </a:r>
            <a:br>
              <a:rPr lang="en-US" sz="2600" dirty="0"/>
            </a:br>
            <a:r>
              <a:rPr lang="en-US" sz="2600" dirty="0">
                <a:solidFill>
                  <a:schemeClr val="accent1"/>
                </a:solidFill>
              </a:rPr>
              <a:t>shut up and wait</a:t>
            </a:r>
            <a:r>
              <a:rPr lang="en-US" sz="2600" dirty="0"/>
              <a:t> for the applause!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2400"/>
              </a:spcAft>
            </a:pPr>
            <a:r>
              <a:rPr lang="en-US" sz="2600" dirty="0"/>
              <a:t>Best closing line:</a:t>
            </a:r>
            <a:br>
              <a:rPr lang="en-US" sz="2600" dirty="0"/>
            </a:br>
            <a:r>
              <a:rPr lang="en-US" sz="1000" dirty="0"/>
              <a:t/>
            </a:r>
            <a:br>
              <a:rPr lang="en-US" sz="1000" dirty="0"/>
            </a:br>
            <a:r>
              <a:rPr lang="en-US" sz="2600" dirty="0"/>
              <a:t>“And finally, I’d like</a:t>
            </a:r>
            <a:br>
              <a:rPr lang="en-US" sz="2600" dirty="0"/>
            </a:br>
            <a:r>
              <a:rPr lang="en-US" sz="2600" dirty="0"/>
              <a:t> to thank you for your </a:t>
            </a:r>
            <a:br>
              <a:rPr lang="en-US" sz="2600" dirty="0"/>
            </a:br>
            <a:r>
              <a:rPr lang="en-US" sz="2600" dirty="0"/>
              <a:t> very kind attention.”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uiExpand="1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671" y="243394"/>
            <a:ext cx="4463081" cy="584775"/>
          </a:xfrm>
        </p:spPr>
        <p:txBody>
          <a:bodyPr/>
          <a:lstStyle/>
          <a:p>
            <a:r>
              <a:rPr lang="en-US" dirty="0"/>
              <a:t>Starting and Stopping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2821" y="1240664"/>
            <a:ext cx="8505855" cy="4473532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 dirty="0"/>
              <a:t>Starting is hard due to inertia:</a:t>
            </a:r>
            <a:br>
              <a:rPr lang="en-US" sz="2600" dirty="0"/>
            </a:br>
            <a:r>
              <a:rPr lang="en-US" sz="2600" dirty="0"/>
              <a:t>Static friction is greater than dynamic friction.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 dirty="0"/>
              <a:t>To overcome procrastination:</a:t>
            </a:r>
            <a:br>
              <a:rPr lang="en-US" sz="2600" dirty="0"/>
            </a:br>
            <a:r>
              <a:rPr lang="en-US" sz="2600" dirty="0"/>
              <a:t>Do something, anything! </a:t>
            </a:r>
            <a:br>
              <a:rPr lang="en-US" sz="2600" dirty="0"/>
            </a:br>
            <a:r>
              <a:rPr lang="en-US" sz="2600" dirty="0"/>
              <a:t>Do your favorite part, futz with format, just type …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 dirty="0"/>
              <a:t>Distractions are tempting due to rate of change.</a:t>
            </a:r>
            <a:br>
              <a:rPr lang="en-US" sz="2600" dirty="0"/>
            </a:br>
            <a:r>
              <a:rPr lang="en-US" sz="2600" dirty="0"/>
              <a:t>We’re much more sensitive to slope than position.</a:t>
            </a:r>
          </a:p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US" sz="2600" dirty="0"/>
              <a:t>Initiative  vs.  </a:t>
            </a:r>
            <a:r>
              <a:rPr lang="en-US" sz="2600" i="1" dirty="0" err="1">
                <a:solidFill>
                  <a:srgbClr val="FF0000"/>
                </a:solidFill>
              </a:rPr>
              <a:t>Finish</a:t>
            </a:r>
            <a:r>
              <a:rPr lang="en-US" sz="2600" dirty="0" err="1"/>
              <a:t>itive</a:t>
            </a:r>
            <a:r>
              <a:rPr lang="en-US" sz="2600" dirty="0"/>
              <a:t>:  </a:t>
            </a:r>
            <a:br>
              <a:rPr lang="en-US" sz="2600" dirty="0"/>
            </a:br>
            <a:r>
              <a:rPr lang="en-US" sz="2600" dirty="0"/>
              <a:t>know when to walk away, know when to run.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7777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634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16272" y="241807"/>
            <a:ext cx="1300356" cy="584775"/>
          </a:xfrm>
        </p:spPr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39958" y="1233488"/>
            <a:ext cx="8840882" cy="492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600" kern="0" dirty="0">
                <a:solidFill>
                  <a:schemeClr val="accent2"/>
                </a:solidFill>
              </a:rPr>
              <a:t>All of this seminar still applies to remote presenting.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600" dirty="0">
                <a:solidFill>
                  <a:schemeClr val="accent2"/>
                </a:solidFill>
              </a:rPr>
              <a:t>Check your equipment in advance!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Front light your face. </a:t>
            </a:r>
            <a:br>
              <a:rPr lang="en-US" sz="2600" dirty="0"/>
            </a:br>
            <a:r>
              <a:rPr lang="en-US" sz="2600" dirty="0"/>
              <a:t>Put camera at face level (hard with some laptops).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600" dirty="0"/>
              <a:t>Make your background uncluttered.  </a:t>
            </a:r>
            <a:br>
              <a:rPr lang="en-US" sz="2600" dirty="0"/>
            </a:br>
            <a:r>
              <a:rPr lang="en-US" sz="2600" dirty="0"/>
              <a:t>Do NOT use bluescreen virtual backgrounds!</a:t>
            </a:r>
            <a:br>
              <a:rPr lang="en-US" sz="2600" dirty="0"/>
            </a:br>
            <a:r>
              <a:rPr lang="en-US" sz="2600" dirty="0"/>
              <a:t>Clich</a:t>
            </a:r>
            <a:r>
              <a:rPr lang="en-US" sz="2600" dirty="0">
                <a:cs typeface="Calibri" panose="020F0502020204030204" pitchFamily="34" charset="0"/>
              </a:rPr>
              <a:t>é</a:t>
            </a:r>
            <a:r>
              <a:rPr lang="en-US" sz="2600" dirty="0"/>
              <a:t>d already.  </a:t>
            </a:r>
            <a:r>
              <a:rPr lang="en-US" sz="2600" dirty="0">
                <a:solidFill>
                  <a:schemeClr val="accent2"/>
                </a:solidFill>
              </a:rPr>
              <a:t>Don’t get cute.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kern="0" dirty="0">
                <a:solidFill>
                  <a:schemeClr val="accent2"/>
                </a:solidFill>
              </a:rPr>
              <a:t>Keep it live with “virtual eye-contact”:  </a:t>
            </a:r>
            <a:r>
              <a:rPr lang="en-US" sz="2600" kern="0" dirty="0"/>
              <a:t/>
            </a:r>
            <a:br>
              <a:rPr lang="en-US" sz="2600" kern="0" dirty="0"/>
            </a:br>
            <a:r>
              <a:rPr lang="en-US" sz="2600" kern="0" dirty="0"/>
              <a:t>Be sure to look directly into your camera!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600" dirty="0"/>
              <a:t>Wear full clothing—you’ll feel more professional.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70949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176482" y="241807"/>
            <a:ext cx="2779928" cy="584775"/>
          </a:xfrm>
        </p:spPr>
        <p:txBody>
          <a:bodyPr/>
          <a:lstStyle/>
          <a:p>
            <a:r>
              <a:rPr lang="en-US" dirty="0"/>
              <a:t>Zoom, Zoom!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958" y="1233488"/>
            <a:ext cx="8805616" cy="4909036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600" dirty="0">
                <a:solidFill>
                  <a:schemeClr val="accent2"/>
                </a:solidFill>
              </a:rPr>
              <a:t>Zoom lets you turn your face video on or off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en-US" sz="2600" dirty="0"/>
              <a:t>while sharing your slides.</a:t>
            </a:r>
            <a:br>
              <a:rPr lang="en-US" sz="2600" dirty="0"/>
            </a:br>
            <a:r>
              <a:rPr lang="en-US" sz="2600" dirty="0"/>
              <a:t>A “talking head” takes up valuable screen space. </a:t>
            </a:r>
            <a:br>
              <a:rPr lang="en-US" sz="2600" dirty="0"/>
            </a:br>
            <a:r>
              <a:rPr lang="en-US" sz="2600" dirty="0"/>
              <a:t>Use it sparingly, at beginning and for Q&amp;A.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600" dirty="0">
                <a:solidFill>
                  <a:schemeClr val="accent2"/>
                </a:solidFill>
              </a:rPr>
              <a:t>Content is king</a:t>
            </a:r>
            <a:r>
              <a:rPr lang="en-US" sz="2600" dirty="0"/>
              <a:t>, slides should dominate.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600" dirty="0"/>
              <a:t>Use Zoom’s Chat function for questions, </a:t>
            </a:r>
            <a:br>
              <a:rPr lang="en-US" sz="2600" dirty="0"/>
            </a:br>
            <a:r>
              <a:rPr lang="en-US" sz="2600" dirty="0"/>
              <a:t>but don’t get distracted during talk.  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600" dirty="0"/>
              <a:t>If you can, feel free to interact with audience </a:t>
            </a:r>
            <a:br>
              <a:rPr lang="en-US" sz="2600" dirty="0"/>
            </a:br>
            <a:r>
              <a:rPr lang="en-US" sz="2600" dirty="0"/>
              <a:t>during your talk, especially for a pressing question. 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118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uiExpand="1" build="p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97143" y="242661"/>
            <a:ext cx="7151318" cy="584775"/>
          </a:xfrm>
        </p:spPr>
        <p:txBody>
          <a:bodyPr/>
          <a:lstStyle/>
          <a:p>
            <a:r>
              <a:rPr lang="en-US" dirty="0"/>
              <a:t>Zoom vs. Zang:  Pre-recorded Talks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39958" y="1233488"/>
            <a:ext cx="8696611" cy="4244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kern="0" dirty="0"/>
              <a:t>Having</a:t>
            </a:r>
            <a:r>
              <a:rPr lang="en-US" sz="2600" kern="0" dirty="0">
                <a:solidFill>
                  <a:schemeClr val="accent2"/>
                </a:solidFill>
              </a:rPr>
              <a:t> apparent interaction </a:t>
            </a:r>
            <a:r>
              <a:rPr lang="en-US" sz="2600" kern="0" dirty="0"/>
              <a:t>with your remote </a:t>
            </a:r>
            <a:br>
              <a:rPr lang="en-US" sz="2600" kern="0" dirty="0"/>
            </a:br>
            <a:r>
              <a:rPr lang="en-US" sz="2600" kern="0" dirty="0"/>
              <a:t>audience is critically important.  </a:t>
            </a:r>
            <a:br>
              <a:rPr lang="en-US" sz="2600" kern="0" dirty="0"/>
            </a:br>
            <a:r>
              <a:rPr lang="en-US" sz="2600" kern="0" dirty="0"/>
              <a:t>“Virtual eye-contact”: look directly into camera!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kern="0" dirty="0">
                <a:solidFill>
                  <a:schemeClr val="accent2"/>
                </a:solidFill>
              </a:rPr>
              <a:t>Mixed issues with continuous face videos.</a:t>
            </a:r>
            <a:r>
              <a:rPr lang="en-US" sz="2600" kern="0" dirty="0"/>
              <a:t> </a:t>
            </a:r>
            <a:br>
              <a:rPr lang="en-US" sz="2600" kern="0" dirty="0"/>
            </a:br>
            <a:r>
              <a:rPr lang="en-US" sz="2600" kern="0" dirty="0"/>
              <a:t>Use video of you during intro then turn-off.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kern="0" dirty="0">
                <a:solidFill>
                  <a:schemeClr val="accent2"/>
                </a:solidFill>
              </a:rPr>
              <a:t>Take mini-breaks at transition points</a:t>
            </a:r>
            <a:r>
              <a:rPr lang="en-US" sz="2600" kern="0" dirty="0"/>
              <a:t>.</a:t>
            </a:r>
            <a:br>
              <a:rPr lang="en-US" sz="2600" kern="0" dirty="0"/>
            </a:br>
            <a:r>
              <a:rPr lang="en-US" sz="2600" kern="0" dirty="0"/>
              <a:t>Use head video to speak directly to the viewer:</a:t>
            </a:r>
            <a:br>
              <a:rPr lang="en-US" sz="2600" kern="0" dirty="0"/>
            </a:br>
            <a:r>
              <a:rPr lang="en-US" sz="2600" kern="0" dirty="0"/>
              <a:t>“Hi there!  Remember me?  Weird times isn’t it?...”</a:t>
            </a:r>
            <a:br>
              <a:rPr lang="en-US" sz="2600" kern="0" dirty="0"/>
            </a:br>
            <a:r>
              <a:rPr lang="en-US" sz="2600" kern="0" dirty="0"/>
              <a:t>And then back to the slides. Content is king.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84254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88" y="241807"/>
            <a:ext cx="8677375" cy="584775"/>
          </a:xfrm>
        </p:spPr>
        <p:txBody>
          <a:bodyPr/>
          <a:lstStyle/>
          <a:p>
            <a:r>
              <a:rPr lang="en-US" dirty="0"/>
              <a:t>Zoom, Zang, </a:t>
            </a:r>
            <a:r>
              <a:rPr lang="en-US" dirty="0" err="1"/>
              <a:t>Zunk</a:t>
            </a:r>
            <a:r>
              <a:rPr lang="en-US" dirty="0"/>
              <a:t>: Prerecorded Slide Show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958" y="1233488"/>
            <a:ext cx="8970742" cy="5136919"/>
          </a:xfrm>
        </p:spPr>
        <p:txBody>
          <a:bodyPr/>
          <a:lstStyle/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>
                <a:solidFill>
                  <a:schemeClr val="accent2"/>
                </a:solidFill>
              </a:rPr>
              <a:t>PowerPoint “Slide Show”</a:t>
            </a:r>
            <a:r>
              <a:rPr lang="en-US" sz="2600" dirty="0"/>
              <a:t> menu allows recording</a:t>
            </a:r>
            <a:br>
              <a:rPr lang="en-US" sz="2600" dirty="0"/>
            </a:br>
            <a:r>
              <a:rPr lang="en-US" sz="2600" dirty="0"/>
              <a:t>of narration of slides (with or w/o video),</a:t>
            </a:r>
            <a:br>
              <a:rPr lang="en-US" sz="2600" dirty="0"/>
            </a:br>
            <a:r>
              <a:rPr lang="en-US" sz="2600" dirty="0"/>
              <a:t>but loses anything said </a:t>
            </a:r>
            <a:r>
              <a:rPr lang="en-US" sz="2600" i="1" dirty="0">
                <a:solidFill>
                  <a:schemeClr val="accent1"/>
                </a:solidFill>
              </a:rPr>
              <a:t>between</a:t>
            </a:r>
            <a:r>
              <a:rPr lang="en-US" sz="2600" dirty="0"/>
              <a:t> slides.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Use animation of text to avoid overwhelming viewer.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600" dirty="0"/>
              <a:t>Slide Show lets you record use of a </a:t>
            </a:r>
            <a:r>
              <a:rPr lang="en-US" sz="2600" dirty="0">
                <a:solidFill>
                  <a:schemeClr val="accent2"/>
                </a:solidFill>
              </a:rPr>
              <a:t>“laser pointer”</a:t>
            </a:r>
            <a:r>
              <a:rPr lang="en-US" sz="2600" dirty="0"/>
              <a:t>.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spcAft>
                <a:spcPts val="0"/>
              </a:spcAft>
            </a:pPr>
            <a:r>
              <a:rPr lang="en-US" sz="2200" dirty="0"/>
              <a:t>To show and move laser pointer:</a:t>
            </a:r>
            <a:br>
              <a:rPr lang="en-US" sz="2200" dirty="0"/>
            </a:br>
            <a:r>
              <a:rPr lang="en-US" sz="2200" dirty="0"/>
              <a:t> </a:t>
            </a:r>
            <a:r>
              <a:rPr lang="en-US" sz="2200" cap="small" dirty="0"/>
              <a:t>ctrl</a:t>
            </a:r>
            <a:r>
              <a:rPr lang="en-US" sz="2200" dirty="0"/>
              <a:t> key + left mouse button while dragging mouse.</a:t>
            </a:r>
          </a:p>
          <a:p>
            <a:pPr lvl="1"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200" dirty="0"/>
              <a:t>This lets your audience keep up with you.</a:t>
            </a:r>
          </a:p>
          <a:p>
            <a:pPr>
              <a:lnSpc>
                <a:spcPct val="105000"/>
              </a:lnSpc>
              <a:spcBef>
                <a:spcPct val="0"/>
              </a:spcBef>
              <a:spcAft>
                <a:spcPct val="50000"/>
              </a:spcAft>
            </a:pPr>
            <a:r>
              <a:rPr lang="en-US" sz="2600" dirty="0"/>
              <a:t>Slide Show also allows recording a video inset,</a:t>
            </a:r>
            <a:br>
              <a:rPr lang="en-US" sz="2600" dirty="0"/>
            </a:br>
            <a:r>
              <a:rPr lang="en-US" sz="2600" dirty="0"/>
              <a:t>together with your narration.  The inset is small,</a:t>
            </a:r>
            <a:br>
              <a:rPr lang="en-US" sz="2600" dirty="0"/>
            </a:br>
            <a:r>
              <a:rPr lang="en-US" sz="2600" dirty="0"/>
              <a:t>but can be resized </a:t>
            </a:r>
            <a:r>
              <a:rPr lang="en-US" sz="2600" i="1" dirty="0">
                <a:solidFill>
                  <a:schemeClr val="accent1"/>
                </a:solidFill>
              </a:rPr>
              <a:t>after</a:t>
            </a:r>
            <a:r>
              <a:rPr lang="en-US" sz="2600" dirty="0"/>
              <a:t> the recording.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7830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07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57378" y="195948"/>
            <a:ext cx="6032421" cy="646331"/>
          </a:xfrm>
        </p:spPr>
        <p:txBody>
          <a:bodyPr/>
          <a:lstStyle/>
          <a:p>
            <a:r>
              <a:rPr lang="en-US" sz="3600" dirty="0"/>
              <a:t>Planning and Organization</a:t>
            </a:r>
          </a:p>
        </p:txBody>
      </p:sp>
      <p:pic>
        <p:nvPicPr>
          <p:cNvPr id="9219" name="Picture 3" descr="monkey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913" y="1144588"/>
            <a:ext cx="5210175" cy="571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06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11964" y="241807"/>
            <a:ext cx="6511719" cy="584775"/>
          </a:xfrm>
        </p:spPr>
        <p:txBody>
          <a:bodyPr/>
          <a:lstStyle/>
          <a:p>
            <a:r>
              <a:rPr lang="en-US" dirty="0"/>
              <a:t>The Talk  is  for  your  </a:t>
            </a:r>
            <a:r>
              <a:rPr lang="en-US" dirty="0">
                <a:solidFill>
                  <a:schemeClr val="accent1"/>
                </a:solidFill>
              </a:rPr>
              <a:t>Audience!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958" y="1226382"/>
            <a:ext cx="8933856" cy="497674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600" dirty="0">
                <a:solidFill>
                  <a:schemeClr val="accent1"/>
                </a:solidFill>
              </a:rPr>
              <a:t>Always</a:t>
            </a:r>
            <a:r>
              <a:rPr lang="en-US" sz="2600" dirty="0"/>
              <a:t> keep the audience in mind. 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600" dirty="0"/>
              <a:t>You are </a:t>
            </a:r>
            <a:r>
              <a:rPr lang="en-US" sz="2600" dirty="0">
                <a:solidFill>
                  <a:schemeClr val="accent1"/>
                </a:solidFill>
              </a:rPr>
              <a:t>telling a story</a:t>
            </a:r>
            <a:r>
              <a:rPr lang="en-US" sz="2600" dirty="0"/>
              <a:t>.</a:t>
            </a:r>
            <a:br>
              <a:rPr lang="en-US" sz="2600" dirty="0"/>
            </a:br>
            <a:r>
              <a:rPr lang="en-US" sz="2600" dirty="0"/>
              <a:t>Tell it so </a:t>
            </a:r>
            <a:r>
              <a:rPr lang="en-US" sz="2600" dirty="0" smtClean="0"/>
              <a:t>the audience understands.</a:t>
            </a:r>
            <a:br>
              <a:rPr lang="en-US" sz="2600" dirty="0" smtClean="0"/>
            </a:br>
            <a:r>
              <a:rPr lang="en-US" sz="2600" dirty="0" smtClean="0"/>
              <a:t>Stories have context, problem, solution, and results.</a:t>
            </a:r>
            <a:endParaRPr lang="en-US" sz="2600" dirty="0"/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600" dirty="0">
                <a:solidFill>
                  <a:schemeClr val="accent1"/>
                </a:solidFill>
              </a:rPr>
              <a:t>What is THE</a:t>
            </a:r>
            <a:r>
              <a:rPr lang="en-US" sz="2600" dirty="0"/>
              <a:t> point of your seminar?</a:t>
            </a:r>
            <a:br>
              <a:rPr lang="en-US" sz="2600" dirty="0"/>
            </a:br>
            <a:r>
              <a:rPr lang="en-US" sz="2600" dirty="0"/>
              <a:t>Don’t try to tell two stories at the same time!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600" dirty="0">
                <a:solidFill>
                  <a:schemeClr val="accent1"/>
                </a:solidFill>
              </a:rPr>
              <a:t>Why</a:t>
            </a:r>
            <a:r>
              <a:rPr lang="en-US" sz="2600" dirty="0"/>
              <a:t> will your audience be interested?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600" dirty="0"/>
              <a:t>Gear your talk at the right level.  </a:t>
            </a:r>
            <a:br>
              <a:rPr lang="en-US" sz="2600" dirty="0"/>
            </a:br>
            <a:r>
              <a:rPr lang="en-US" sz="2600" dirty="0"/>
              <a:t>Better to aim just a little low than too high.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84069" y="241807"/>
            <a:ext cx="3985385" cy="584775"/>
          </a:xfrm>
        </p:spPr>
        <p:txBody>
          <a:bodyPr/>
          <a:lstStyle/>
          <a:p>
            <a:r>
              <a:rPr lang="en-US" dirty="0"/>
              <a:t>Organizing the Talk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5444" y="1223648"/>
            <a:ext cx="8723863" cy="497674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600" dirty="0"/>
              <a:t>To organize your talk:</a:t>
            </a:r>
            <a:br>
              <a:rPr lang="en-US" sz="2600" dirty="0"/>
            </a:br>
            <a:r>
              <a:rPr lang="en-US" sz="2600" dirty="0"/>
              <a:t>Graphics &amp; figures first, then words.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600" dirty="0"/>
              <a:t>An outline lets you think about the logic of the flow.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</a:pPr>
            <a:r>
              <a:rPr lang="en-US" sz="2600" dirty="0"/>
              <a:t>Number of sub-divisions </a:t>
            </a:r>
            <a:r>
              <a:rPr lang="en-US" sz="2600" dirty="0">
                <a:solidFill>
                  <a:schemeClr val="accent1"/>
                </a:solidFill>
              </a:rPr>
              <a:t>MUST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accent1"/>
                </a:solidFill>
              </a:rPr>
              <a:t>NOT</a:t>
            </a:r>
            <a:r>
              <a:rPr lang="en-US" sz="2600" dirty="0"/>
              <a:t> be 1!</a:t>
            </a:r>
            <a:br>
              <a:rPr lang="en-US" sz="2600" dirty="0"/>
            </a:br>
            <a:r>
              <a:rPr lang="en-US" sz="2600" dirty="0"/>
              <a:t>Best if  </a:t>
            </a:r>
            <a:r>
              <a:rPr lang="en-US" sz="2600" u="sng" dirty="0"/>
              <a:t>&gt;</a:t>
            </a:r>
            <a:r>
              <a:rPr lang="en-US" sz="1200" dirty="0"/>
              <a:t> </a:t>
            </a:r>
            <a:r>
              <a:rPr lang="en-US" sz="2600" dirty="0"/>
              <a:t>2  and  </a:t>
            </a:r>
            <a:r>
              <a:rPr lang="en-US" sz="2600" u="sng" dirty="0"/>
              <a:t>&lt;</a:t>
            </a:r>
            <a:r>
              <a:rPr lang="en-US" sz="1200" dirty="0"/>
              <a:t> </a:t>
            </a:r>
            <a:r>
              <a:rPr lang="en-US" sz="2600" dirty="0"/>
              <a:t>5.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2600" dirty="0"/>
              <a:t>Verbal comprehension is limited:</a:t>
            </a:r>
          </a:p>
          <a:p>
            <a:pPr>
              <a:lnSpc>
                <a:spcPct val="110000"/>
              </a:lnSpc>
              <a:spcBef>
                <a:spcPct val="0"/>
              </a:spcBef>
              <a:spcAft>
                <a:spcPts val="1800"/>
              </a:spcAft>
              <a:buFont typeface="Wingdings" pitchFamily="2" charset="2"/>
              <a:buNone/>
            </a:pPr>
            <a:r>
              <a:rPr lang="en-US" sz="2600" dirty="0"/>
              <a:t>    </a:t>
            </a:r>
            <a:r>
              <a:rPr lang="en-US" sz="2600" dirty="0">
                <a:solidFill>
                  <a:schemeClr val="tx2"/>
                </a:solidFill>
              </a:rPr>
              <a:t>Tell them what you are going to tell them,</a:t>
            </a:r>
            <a:br>
              <a:rPr lang="en-US" sz="2600" dirty="0">
                <a:solidFill>
                  <a:schemeClr val="tx2"/>
                </a:solidFill>
              </a:rPr>
            </a:br>
            <a:r>
              <a:rPr lang="en-US" sz="2600" dirty="0">
                <a:solidFill>
                  <a:schemeClr val="tx2"/>
                </a:solidFill>
              </a:rPr>
              <a:t>    then tell them,</a:t>
            </a:r>
            <a:br>
              <a:rPr lang="en-US" sz="2600" dirty="0">
                <a:solidFill>
                  <a:schemeClr val="tx2"/>
                </a:solidFill>
              </a:rPr>
            </a:br>
            <a:r>
              <a:rPr lang="en-US" sz="2600" dirty="0">
                <a:solidFill>
                  <a:schemeClr val="tx2"/>
                </a:solidFill>
              </a:rPr>
              <a:t>        then tell them what you told them.</a:t>
            </a:r>
            <a:r>
              <a:rPr lang="en-US" sz="2600" dirty="0"/>
              <a:t> 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5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387600" y="244475"/>
            <a:ext cx="4329113" cy="579438"/>
          </a:xfrm>
        </p:spPr>
        <p:txBody>
          <a:bodyPr/>
          <a:lstStyle/>
          <a:p>
            <a:r>
              <a:rPr lang="en-US"/>
              <a:t>Title and Introduction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3630" y="1190245"/>
            <a:ext cx="8133958" cy="585391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Short titles are best: </a:t>
            </a:r>
            <a:br>
              <a:rPr lang="en-US" sz="2600" dirty="0"/>
            </a:br>
            <a:r>
              <a:rPr lang="en-US" sz="2600" dirty="0"/>
              <a:t>It’s a title, </a:t>
            </a:r>
            <a:r>
              <a:rPr lang="en-US" sz="2600" dirty="0">
                <a:solidFill>
                  <a:schemeClr val="accent1"/>
                </a:solidFill>
              </a:rPr>
              <a:t>NOT</a:t>
            </a:r>
            <a:r>
              <a:rPr lang="en-US" sz="2600" dirty="0"/>
              <a:t> an abstract!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1st slide:  </a:t>
            </a:r>
            <a:br>
              <a:rPr lang="en-US" sz="2600" dirty="0"/>
            </a:br>
            <a:r>
              <a:rPr lang="en-US" sz="2600" dirty="0"/>
              <a:t>Give the title, your name, and </a:t>
            </a:r>
            <a:r>
              <a:rPr lang="en-US" sz="2600" i="1" u="sng" dirty="0"/>
              <a:t>brief</a:t>
            </a:r>
            <a:r>
              <a:rPr lang="en-US" sz="2600" dirty="0"/>
              <a:t> outline.</a:t>
            </a:r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r>
              <a:rPr lang="en-US" sz="2600" dirty="0"/>
              <a:t>2nd slide:  </a:t>
            </a:r>
            <a:br>
              <a:rPr lang="en-US" sz="2600" dirty="0"/>
            </a:br>
            <a:r>
              <a:rPr lang="en-US" sz="2600" dirty="0"/>
              <a:t>set the background </a:t>
            </a:r>
            <a:r>
              <a:rPr lang="en-US" sz="2600" dirty="0">
                <a:cs typeface="Arial" charset="0"/>
              </a:rPr>
              <a:t>—</a:t>
            </a:r>
            <a:r>
              <a:rPr lang="en-US" sz="2600" dirty="0"/>
              <a:t>  </a:t>
            </a:r>
            <a:br>
              <a:rPr lang="en-US" sz="2600" dirty="0"/>
            </a:br>
            <a:r>
              <a:rPr lang="en-US" sz="2600" dirty="0"/>
              <a:t>Why should we care about this topic</a:t>
            </a:r>
            <a:r>
              <a:rPr lang="en-US" sz="2600" dirty="0" smtClean="0"/>
              <a:t>?</a:t>
            </a:r>
            <a:br>
              <a:rPr lang="en-US" sz="2600" dirty="0" smtClean="0"/>
            </a:br>
            <a:r>
              <a:rPr lang="en-US" sz="2600" dirty="0" smtClean="0"/>
              <a:t>What’s the problem, who’s affected, how does</a:t>
            </a:r>
            <a:br>
              <a:rPr lang="en-US" sz="2600" dirty="0" smtClean="0"/>
            </a:br>
            <a:r>
              <a:rPr lang="en-US" sz="2600" dirty="0" smtClean="0"/>
              <a:t>    the solution work?</a:t>
            </a:r>
            <a:endParaRPr lang="en-US" sz="2600" dirty="0"/>
          </a:p>
          <a:p>
            <a:pPr>
              <a:lnSpc>
                <a:spcPct val="120000"/>
              </a:lnSpc>
              <a:spcBef>
                <a:spcPct val="0"/>
              </a:spcBef>
              <a:spcAft>
                <a:spcPct val="80000"/>
              </a:spcAft>
            </a:pPr>
            <a:endParaRPr lang="en-US" sz="2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CCCF684-B102-4007-B927-C7313C678F2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167&quot;&gt;&lt;/object&gt;&lt;object type=&quot;2&quot; unique_id=&quot;10168&quot;&gt;&lt;object type=&quot;3&quot; unique_id=&quot;10169&quot;&gt;&lt;property id=&quot;20148&quot; value=&quot;5&quot;/&gt;&lt;property id=&quot;20300&quot; value=&quot;Slide 1 - &amp;quot;Seminar on Seminars&amp;#x0D;&amp;#x0A;&amp;#x0D;&amp;#x0A;Professor Kenneth S. Suslick&amp;#x0D;&amp;#x0A;&amp;#x0D;&amp;#x0A;School of Chemical Sciences&amp;#x0D;&amp;#x0A;University of Illinois at Urbana-Cha&quot;/&gt;&lt;property id=&quot;20307&quot; value=&quot;276&quot;/&gt;&lt;/object&gt;&lt;object type=&quot;3&quot; unique_id=&quot;10170&quot;&gt;&lt;property id=&quot;20148&quot; value=&quot;5&quot;/&gt;&lt;property id=&quot;20300&quot; value=&quot;Slide 2 - &amp;quot;Caveats&amp;quot;&quot;/&gt;&lt;property id=&quot;20307&quot; value=&quot;309&quot;/&gt;&lt;/object&gt;&lt;object type=&quot;3&quot; unique_id=&quot;10171&quot;&gt;&lt;property id=&quot;20148&quot; value=&quot;5&quot;/&gt;&lt;property id=&quot;20300&quot; value=&quot;Slide 3 - &amp;quot;Coping and Managing&amp;quot;&quot;/&gt;&lt;property id=&quot;20307&quot; value=&quot;325&quot;/&gt;&lt;/object&gt;&lt;object type=&quot;3&quot; unique_id=&quot;10172&quot;&gt;&lt;property id=&quot;20148&quot; value=&quot;5&quot;/&gt;&lt;property id=&quot;20300&quot; value=&quot;Slide 4 - &amp;quot;Coping with Stess:  TANSTAFL&amp;quot;&quot;/&gt;&lt;property id=&quot;20307&quot; value=&quot;320&quot;/&gt;&lt;/object&gt;&lt;object type=&quot;3&quot; unique_id=&quot;10173&quot;&gt;&lt;property id=&quot;20148&quot; value=&quot;5&quot;/&gt;&lt;property id=&quot;20300&quot; value=&quot;Slide 5 - &amp;quot;Managing Stress&amp;quot;&quot;/&gt;&lt;property id=&quot;20307&quot; value=&quot;319&quot;/&gt;&lt;/object&gt;&lt;object type=&quot;3&quot; unique_id=&quot;10175&quot;&gt;&lt;property id=&quot;20148&quot; value=&quot;5&quot;/&gt;&lt;property id=&quot;20300&quot; value=&quot;Slide 6 - &amp;quot;Managing Time&amp;quot;&quot;/&gt;&lt;property id=&quot;20307&quot; value=&quot;318&quot;/&gt;&lt;/object&gt;&lt;object type=&quot;3&quot; unique_id=&quot;10177&quot;&gt;&lt;property id=&quot;20148&quot; value=&quot;5&quot;/&gt;&lt;property id=&quot;20300&quot; value=&quot;Slide 7 - &amp;quot;Planning &amp;amp; Organization&amp;quot;&quot;/&gt;&lt;property id=&quot;20307&quot; value=&quot;326&quot;/&gt;&lt;/object&gt;&lt;object type=&quot;3&quot; unique_id=&quot;10178&quot;&gt;&lt;property id=&quot;20148&quot; value=&quot;5&quot;/&gt;&lt;property id=&quot;20300&quot; value=&quot;Slide 8 - &amp;quot;Planning the Talk for Your AUDIENCE&amp;quot;&quot;/&gt;&lt;property id=&quot;20307&quot; value=&quot;274&quot;/&gt;&lt;/object&gt;&lt;object type=&quot;3&quot; unique_id=&quot;10180&quot;&gt;&lt;property id=&quot;20148&quot; value=&quot;5&quot;/&gt;&lt;property id=&quot;20300&quot; value=&quot;Slide 9 - &amp;quot;Planning the Organization of the Talk&amp;quot;&quot;/&gt;&lt;property id=&quot;20307&quot; value=&quot;287&quot;/&gt;&lt;/object&gt;&lt;object type=&quot;3&quot; unique_id=&quot;10181&quot;&gt;&lt;property id=&quot;20148&quot; value=&quot;5&quot;/&gt;&lt;property id=&quot;20300&quot; value=&quot;Slide 10 - &amp;quot;Outlining the Plan&amp;quot;&quot;/&gt;&lt;property id=&quot;20307&quot; value=&quot;284&quot;/&gt;&lt;/object&gt;&lt;object type=&quot;3&quot; unique_id=&quot;10182&quot;&gt;&lt;property id=&quot;20148&quot; value=&quot;5&quot;/&gt;&lt;property id=&quot;20300&quot; value=&quot;Slide 11 - &amp;quot;Title and Introduction&amp;quot;&quot;/&gt;&lt;property id=&quot;20307&quot; value=&quot;288&quot;/&gt;&lt;/object&gt;&lt;object type=&quot;3&quot; unique_id=&quot;10183&quot;&gt;&lt;property id=&quot;20148&quot; value=&quot;5&quot;/&gt;&lt;property id=&quot;20300&quot; value=&quot;Slide 12 - &amp;quot;How Many Slides?&amp;quot;&quot;/&gt;&lt;property id=&quot;20307&quot; value=&quot;277&quot;/&gt;&lt;/object&gt;&lt;object type=&quot;3&quot; unique_id=&quot;10184&quot;&gt;&lt;property id=&quot;20148&quot; value=&quot;5&quot;/&gt;&lt;property id=&quot;20300&quot; value=&quot;Slide 13 - &amp;quot;Who and What Are Slides For?&amp;quot;&quot;/&gt;&lt;property id=&quot;20307&quot; value=&quot;327&quot;/&gt;&lt;/object&gt;&lt;object type=&quot;3&quot; unique_id=&quot;10185&quot;&gt;&lt;property id=&quot;20148&quot; value=&quot;5&quot;/&gt;&lt;property id=&quot;20300&quot; value=&quot;Slide 14 - &amp;quot;KIS:  Keep It Simple!&amp;quot;&quot;/&gt;&lt;property id=&quot;20307&quot; value=&quot;267&quot;/&gt;&lt;/object&gt;&lt;object type=&quot;3&quot; unique_id=&quot;10186&quot;&gt;&lt;property id=&quot;20148&quot; value=&quot;5&quot;/&gt;&lt;property id=&quot;20300&quot; value=&quot;Slide 15 - &amp;quot;Slide Format&amp;quot;&quot;/&gt;&lt;property id=&quot;20307&quot; value=&quot;297&quot;/&gt;&lt;/object&gt;&lt;object type=&quot;3&quot; unique_id=&quot;10187&quot;&gt;&lt;property id=&quot;20148&quot; value=&quot;5&quot;/&gt;&lt;property id=&quot;20300&quot; value=&quot;Slide 16 - &amp;quot;Direct Computer Projection&amp;quot;&quot;/&gt;&lt;property id=&quot;20307&quot; value=&quot;330&quot;/&gt;&lt;/object&gt;&lt;object type=&quot;3&quot; unique_id=&quot;10188&quot;&gt;&lt;property id=&quot;20148&quot; value=&quot;5&quot;/&gt;&lt;property id=&quot;20300&quot; value=&quot;Slide 17 - &amp;quot;General Format&amp;quot;&quot;/&gt;&lt;property id=&quot;20307&quot; value=&quot;266&quot;/&gt;&lt;/object&gt;&lt;object type=&quot;3&quot; unique_id=&quot;10189&quot;&gt;&lt;property id=&quot;20148&quot; value=&quot;5&quot;/&gt;&lt;property id=&quot;20300&quot; value=&quot;Slide 18 - &amp;quot;Font Format:  Titles 32 pt. Arial Bold&amp;#x0D;&amp;#x0A;Or 36 pt., but be consistent.&amp;quot;&quot;/&gt;&lt;property id=&quot;20307&quot; value=&quot;256&quot;/&gt;&lt;/object&gt;&lt;object type=&quot;3&quot; unique_id=&quot;10190&quot;&gt;&lt;property id=&quot;20148&quot; value=&quot;5&quot;/&gt;&lt;property id=&quot;20300&quot; value=&quot;Slide 19 - &amp;quot;Line, Paragraph Format&amp;quot;&quot;/&gt;&lt;property id=&quot;20307&quot; value=&quot;329&quot;/&gt;&lt;/object&gt;&lt;object type=&quot;3&quot; unique_id=&quot;10191&quot;&gt;&lt;property id=&quot;20148&quot; value=&quot;5&quot;/&gt;&lt;property id=&quot;20300&quot; value=&quot;Slide 21 - &amp;quot;Kill Bill, part 1: Microsoft Defaults&amp;quot;&quot;/&gt;&lt;property id=&quot;20307&quot; value=&quot;291&quot;/&gt;&lt;/object&gt;&lt;object type=&quot;3&quot; unique_id=&quot;10192&quot;&gt;&lt;property id=&quot;20148&quot; value=&quot;5&quot;/&gt;&lt;property id=&quot;20300&quot; value=&quot;Slide 22 - &amp;quot;Kill Bill, part 2:  Graphics Overkill&amp;quot;&quot;/&gt;&lt;property id=&quot;20307&quot; value=&quot;328&quot;/&gt;&lt;/object&gt;&lt;object type=&quot;3&quot; unique_id=&quot;10193&quot;&gt;&lt;property id=&quot;20148&quot; value=&quot;5&quot;/&gt;&lt;property id=&quot;20300&quot; value=&quot;Slide 23 - &amp;quot;Color&amp;quot;&quot;/&gt;&lt;property id=&quot;20307&quot; value=&quot;269&quot;/&gt;&lt;/object&gt;&lt;object type=&quot;3&quot; unique_id=&quot;10195&quot;&gt;&lt;property id=&quot;20148&quot; value=&quot;5&quot;/&gt;&lt;property id=&quot;20300&quot; value=&quot;Slide 24 - &amp;quot;Chemistry:  2000&amp;quot;&quot;/&gt;&lt;property id=&quot;20307&quot; value=&quot;311&quot;/&gt;&lt;/object&gt;&lt;object type=&quot;3&quot; unique_id=&quot;10196&quot;&gt;&lt;property id=&quot;20148&quot; value=&quot;5&quot;/&gt;&lt;property id=&quot;20300&quot; value=&quot;Slide 25 - &amp;quot;Chemistry:  2000&amp;quot;&quot;/&gt;&lt;property id=&quot;20307&quot; value=&quot;324&quot;/&gt;&lt;/object&gt;&lt;object type=&quot;3&quot; unique_id=&quot;10197&quot;&gt;&lt;property id=&quot;20148&quot; value=&quot;5&quot;/&gt;&lt;property id=&quot;20300&quot; value=&quot;Slide 26 - &amp;quot;Suslick’s Rule of Fist&amp;quot;&quot;/&gt;&lt;property id=&quot;20307&quot; value=&quot;257&quot;/&gt;&lt;/object&gt;&lt;object type=&quot;3&quot; unique_id=&quot;10198&quot;&gt;&lt;property id=&quot;20148&quot; value=&quot;5&quot;/&gt;&lt;property id=&quot;20300&quot; value=&quot;Slide 27 - &amp;quot;Keywords&amp;quot;&quot;/&gt;&lt;property id=&quot;20307&quot; value=&quot;258&quot;/&gt;&lt;/object&gt;&lt;object type=&quot;3&quot; unique_id=&quot;10199&quot;&gt;&lt;property id=&quot;20148&quot; value=&quot;5&quot;/&gt;&lt;property id=&quot;20300&quot; value=&quot;Slide 28 - &amp;quot;Type of Slides&amp;quot;&quot;/&gt;&lt;property id=&quot;20307&quot; value=&quot;262&quot;/&gt;&lt;/object&gt;&lt;object type=&quot;3&quot; unique_id=&quot;10200&quot;&gt;&lt;property id=&quot;20148&quot; value=&quot;5&quot;/&gt;&lt;property id=&quot;20300&quot; value=&quot;Slide 29 - &amp;quot;Type of Graphs and Tables&amp;quot;&quot;/&gt;&lt;property id=&quot;20307&quot; value=&quot;286&quot;/&gt;&lt;/object&gt;&lt;object type=&quot;3&quot; unique_id=&quot;10201&quot;&gt;&lt;property id=&quot;20148&quot; value=&quot;5&quot;/&gt;&lt;property id=&quot;20300&quot; value=&quot;Slide 30 - &amp;quot;Format of Graphs&amp;quot;&quot;/&gt;&lt;property id=&quot;20307&quot; value=&quot;259&quot;/&gt;&lt;/object&gt;&lt;object type=&quot;3&quot; unique_id=&quot;10202&quot;&gt;&lt;property id=&quot;20148&quot; value=&quot;5&quot;/&gt;&lt;property id=&quot;20300&quot; value=&quot;Slide 31&quot;/&gt;&lt;property id=&quot;20307&quot; value=&quot;283&quot;/&gt;&lt;/object&gt;&lt;object type=&quot;3&quot; unique_id=&quot;10203&quot;&gt;&lt;property id=&quot;20148&quot; value=&quot;5&quot;/&gt;&lt;property id=&quot;20300&quot; value=&quot;Slide 32&quot;/&gt;&lt;property id=&quot;20307&quot; value=&quot;282&quot;/&gt;&lt;/object&gt;&lt;object type=&quot;3&quot; unique_id=&quot;10204&quot;&gt;&lt;property id=&quot;20148&quot; value=&quot;5&quot;/&gt;&lt;property id=&quot;20300&quot; value=&quot;Slide 33 - &amp;quot;Slide Content&amp;quot;&quot;/&gt;&lt;property id=&quot;20307&quot; value=&quot;322&quot;/&gt;&lt;/object&gt;&lt;object type=&quot;3&quot; unique_id=&quot;10206&quot;&gt;&lt;property id=&quot;20148&quot; value=&quot;5&quot;/&gt;&lt;property id=&quot;20300&quot; value=&quot;Slide 34 - &amp;quot;Spectra &amp;amp; Raw Data&amp;quot;&quot;/&gt;&lt;property id=&quot;20307&quot; value=&quot;272&quot;/&gt;&lt;/object&gt;&lt;object type=&quot;3&quot; unique_id=&quot;10207&quot;&gt;&lt;property id=&quot;20148&quot; value=&quot;5&quot;/&gt;&lt;property id=&quot;20300&quot; value=&quot;Slide 35 - &amp;quot;Jargon &amp;amp; Abbreviations&amp;quot;&quot;/&gt;&lt;property id=&quot;20307&quot; value=&quot;265&quot;/&gt;&lt;/object&gt;&lt;object type=&quot;3&quot; unique_id=&quot;10208&quot;&gt;&lt;property id=&quot;20148&quot; value=&quot;5&quot;/&gt;&lt;property id=&quot;20300&quot; value=&quot;Slide 36 - &amp;quot;Equations&amp;quot;&quot;/&gt;&lt;property id=&quot;20307&quot; value=&quot;279&quot;/&gt;&lt;/object&gt;&lt;object type=&quot;3&quot; unique_id=&quot;10209&quot;&gt;&lt;property id=&quot;20148&quot; value=&quot;5&quot;/&gt;&lt;property id=&quot;20300&quot; value=&quot;Slide 37 - &amp;quot;References&amp;quot;&quot;/&gt;&lt;property id=&quot;20307&quot; value=&quot;275&quot;/&gt;&lt;/object&gt;&lt;object type=&quot;3&quot; unique_id=&quot;10210&quot;&gt;&lt;property id=&quot;20148&quot; value=&quot;5&quot;/&gt;&lt;property id=&quot;20300&quot; value=&quot;Slide 38 - &amp;quot;Humor&amp;quot;&quot;/&gt;&lt;property id=&quot;20307&quot; value=&quot;268&quot;/&gt;&lt;/object&gt;&lt;object type=&quot;3&quot; unique_id=&quot;10211&quot;&gt;&lt;property id=&quot;20148&quot; value=&quot;5&quot;/&gt;&lt;property id=&quot;20300&quot; value=&quot;Slide 39 - &amp;quot;Humoresque&amp;quot;&quot;/&gt;&lt;property id=&quot;20307&quot; value=&quot;293&quot;/&gt;&lt;/object&gt;&lt;object type=&quot;3&quot; unique_id=&quot;10212&quot;&gt;&lt;property id=&quot;20148&quot; value=&quot;5&quot;/&gt;&lt;property id=&quot;20300&quot; value=&quot;Slide 40 - &amp;quot;Humor&amp;quot;&quot;/&gt;&lt;property id=&quot;20307&quot; value=&quot;280&quot;/&gt;&lt;/object&gt;&lt;object type=&quot;3&quot; unique_id=&quot;10213&quot;&gt;&lt;property id=&quot;20148&quot; value=&quot;5&quot;/&gt;&lt;property id=&quot;20300&quot; value=&quot;Slide 41 - &amp;quot;The Presentation&amp;quot;&quot;/&gt;&lt;property id=&quot;20307&quot; value=&quot;303&quot;/&gt;&lt;/object&gt;&lt;object type=&quot;3&quot; unique_id=&quot;10214&quot;&gt;&lt;property id=&quot;20148&quot; value=&quot;5&quot;/&gt;&lt;property id=&quot;20300&quot; value=&quot;Slide 42 - &amp;quot;How Long?&amp;quot;&quot;/&gt;&lt;property id=&quot;20307&quot; value=&quot;300&quot;/&gt;&lt;/object&gt;&lt;object type=&quot;3&quot; unique_id=&quot;10215&quot;&gt;&lt;property id=&quot;20148&quot; value=&quot;5&quot;/&gt;&lt;property id=&quot;20300&quot; value=&quot;Slide 43 - &amp;quot;Practice Talks&amp;quot;&quot;/&gt;&lt;property id=&quot;20307&quot; value=&quot;273&quot;/&gt;&lt;/object&gt;&lt;object type=&quot;3&quot; unique_id=&quot;10216&quot;&gt;&lt;property id=&quot;20148&quot; value=&quot;5&quot;/&gt;&lt;property id=&quot;20300&quot; value=&quot;Slide 44 - &amp;quot;Pointers for Pointers&amp;quot;&quot;/&gt;&lt;property id=&quot;20307&quot; value=&quot;301&quot;/&gt;&lt;/object&gt;&lt;object type=&quot;3&quot; unique_id=&quot;10217&quot;&gt;&lt;property id=&quot;20148&quot; value=&quot;5&quot;/&gt;&lt;property id=&quot;20300&quot; value=&quot;Slide 45 - &amp;quot;The Room&amp;quot;&quot;/&gt;&lt;property id=&quot;20307&quot; value=&quot;260&quot;/&gt;&lt;/object&gt;&lt;object type=&quot;3&quot; unique_id=&quot;10218&quot;&gt;&lt;property id=&quot;20148&quot; value=&quot;5&quot;/&gt;&lt;property id=&quot;20300&quot; value=&quot;Slide 46 - &amp;quot;Presenting&amp;quot;&quot;/&gt;&lt;property id=&quot;20307&quot; value=&quot;278&quot;/&gt;&lt;/object&gt;&lt;object type=&quot;3&quot; unique_id=&quot;10219&quot;&gt;&lt;property id=&quot;20148&quot; value=&quot;5&quot;/&gt;&lt;property id=&quot;20300&quot; value=&quot;Slide 49 - &amp;quot;The Conclusions Slide&amp;quot;&quot;/&gt;&lt;property id=&quot;20307&quot; value=&quot;270&quot;/&gt;&lt;/object&gt;&lt;object type=&quot;3&quot; unique_id=&quot;10221&quot;&gt;&lt;property id=&quot;20148&quot; value=&quot;5&quot;/&gt;&lt;property id=&quot;20300&quot; value=&quot;Slide 50 - &amp;quot;Q and A:  Managing Ignorance&amp;quot;&quot;/&gt;&lt;property id=&quot;20307&quot; value=&quot;316&quot;/&gt;&lt;/object&gt;&lt;object type=&quot;3&quot; unique_id=&quot;10222&quot;&gt;&lt;property id=&quot;20148&quot; value=&quot;5&quot;/&gt;&lt;property id=&quot;20300&quot; value=&quot;Slide 51 - &amp;quot;Acknowledgments and Ending&amp;quot;&quot;/&gt;&lt;property id=&quot;20307&quot; value=&quot;264&quot;/&gt;&lt;/object&gt;&lt;object type=&quot;3&quot; unique_id=&quot;10447&quot;&gt;&lt;property id=&quot;20148&quot; value=&quot;5&quot;/&gt;&lt;property id=&quot;20300&quot; value=&quot;Slide 47 - &amp;quot;Attitude&amp;quot;&quot;/&gt;&lt;property id=&quot;20307&quot; value=&quot;331&quot;/&gt;&lt;/object&gt;&lt;object type=&quot;3&quot; unique_id=&quot;16066&quot;&gt;&lt;property id=&quot;20148&quot; value=&quot;5&quot;/&gt;&lt;property id=&quot;20300&quot; value=&quot;Slide 20 - &amp;quot;Backgrounds&amp;quot;&quot;/&gt;&lt;property id=&quot;20307&quot; value=&quot;333&quot;/&gt;&lt;/object&gt;&lt;object type=&quot;3&quot; unique_id=&quot;16067&quot;&gt;&lt;property id=&quot;20148&quot; value=&quot;5&quot;/&gt;&lt;property id=&quot;20300&quot; value=&quot;Slide 48 - &amp;quot;Coming to Conclusions:  Knowledge&amp;quot;&quot;/&gt;&lt;property id=&quot;20307&quot; value=&quot;332&quot;/&gt;&lt;/object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4|11.6|10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|19.7|7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|9.7|9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1|7|17.2|20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30|27.8|10.2|6.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|13.5|15.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13.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1.5|9.6|5.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|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|5.5|1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|6.7|8.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4|6.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|6|28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5|21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14|8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6.7|14|12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9|3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9.3|9.3|9.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|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5.8|10.7|18|22.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30.1|20.2|1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6|10.7|33.5|16.7|8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20.3|34.9|27.8|29.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20.3|34.9|27.8|29.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2|11.1|3.9|12.3|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9.5|9.5|13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5.9|12.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15.8|8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|9.5|8.5|5.9|34.8|20.9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15.1|28.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7|13.9|18.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1|24.9|24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4|13.3|1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|14.1|1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4|15.2|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2.2|6.3|22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9.4"/>
</p:tagLst>
</file>

<file path=ppt/theme/theme1.xml><?xml version="1.0" encoding="utf-8"?>
<a:theme xmlns:a="http://schemas.openxmlformats.org/drawingml/2006/main" name="UIemblem.white background">
  <a:themeElements>
    <a:clrScheme name="UIemblem.white background 1">
      <a:dk1>
        <a:srgbClr val="000000"/>
      </a:dk1>
      <a:lt1>
        <a:srgbClr val="FFFFFF"/>
      </a:lt1>
      <a:dk2>
        <a:srgbClr val="0000CC"/>
      </a:dk2>
      <a:lt2>
        <a:srgbClr val="1C1C1C"/>
      </a:lt2>
      <a:accent1>
        <a:srgbClr val="FF0000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AAAA"/>
      </a:accent5>
      <a:accent6>
        <a:srgbClr val="0000E7"/>
      </a:accent6>
      <a:hlink>
        <a:srgbClr val="00CC00"/>
      </a:hlink>
      <a:folHlink>
        <a:srgbClr val="FF9900"/>
      </a:folHlink>
    </a:clrScheme>
    <a:fontScheme name="UIemblem.white backgrou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stealth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Iemblem.white background 1">
        <a:dk1>
          <a:srgbClr val="000000"/>
        </a:dk1>
        <a:lt1>
          <a:srgbClr val="FFFFFF"/>
        </a:lt1>
        <a:dk2>
          <a:srgbClr val="0000CC"/>
        </a:dk2>
        <a:lt2>
          <a:srgbClr val="1C1C1C"/>
        </a:lt2>
        <a:accent1>
          <a:srgbClr val="FF0000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0000E7"/>
        </a:accent6>
        <a:hlink>
          <a:srgbClr val="00CC0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Settings\KSS\Application Data\Microsoft\Templates\UIemblem.white background.pot</Template>
  <TotalTime>14989</TotalTime>
  <Words>3530</Words>
  <Application>Microsoft Office PowerPoint</Application>
  <PresentationFormat>Overhead</PresentationFormat>
  <Paragraphs>400</Paragraphs>
  <Slides>54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4" baseType="lpstr">
      <vt:lpstr>Albertus Extra Bold</vt:lpstr>
      <vt:lpstr>Antique Olive CompactPS</vt:lpstr>
      <vt:lpstr>Apple Chancery</vt:lpstr>
      <vt:lpstr>Arial</vt:lpstr>
      <vt:lpstr>Arial Black</vt:lpstr>
      <vt:lpstr>Arial Narrow</vt:lpstr>
      <vt:lpstr>Calibri</vt:lpstr>
      <vt:lpstr>Cambria</vt:lpstr>
      <vt:lpstr>Comic Sans MS</vt:lpstr>
      <vt:lpstr>굴림</vt:lpstr>
      <vt:lpstr>Impact</vt:lpstr>
      <vt:lpstr>Jokerman</vt:lpstr>
      <vt:lpstr>Monotype Corsiva</vt:lpstr>
      <vt:lpstr>Symbol</vt:lpstr>
      <vt:lpstr>Tahoma</vt:lpstr>
      <vt:lpstr>Times</vt:lpstr>
      <vt:lpstr>Times New Roman</vt:lpstr>
      <vt:lpstr>Wingdings</vt:lpstr>
      <vt:lpstr>UIemblem.white background</vt:lpstr>
      <vt:lpstr>Image</vt:lpstr>
      <vt:lpstr>The  43rd  Annual Seminar on Seminars  Professor Kenneth S. Suslick  School of Chemical Sciences University of Illinois at Urbana-Champaign  http://suslick.scs.illinois.edu/seminars.html</vt:lpstr>
      <vt:lpstr>Caveats</vt:lpstr>
      <vt:lpstr>Coping</vt:lpstr>
      <vt:lpstr>Managing Time</vt:lpstr>
      <vt:lpstr>Starting and Stopping</vt:lpstr>
      <vt:lpstr>Planning and Organization</vt:lpstr>
      <vt:lpstr>The Talk  is  for  your  Audience!</vt:lpstr>
      <vt:lpstr>Organizing the Talk</vt:lpstr>
      <vt:lpstr>Title and Introduction</vt:lpstr>
      <vt:lpstr>How Many Slides?</vt:lpstr>
      <vt:lpstr>Slide Format</vt:lpstr>
      <vt:lpstr>Slides and Keywords</vt:lpstr>
      <vt:lpstr>Suslick’s Rule of Fist</vt:lpstr>
      <vt:lpstr>General Format</vt:lpstr>
      <vt:lpstr>Font Format:  Titles 32 pt. Arial Bold</vt:lpstr>
      <vt:lpstr>Line, Paragraph Format</vt:lpstr>
      <vt:lpstr>Kill Bill, part 1: Microsoft Defaults</vt:lpstr>
      <vt:lpstr>Kill Bill, part 2:  Graphics Overkill</vt:lpstr>
      <vt:lpstr>Color</vt:lpstr>
      <vt:lpstr>Backgrounds</vt:lpstr>
      <vt:lpstr>Chemistry in the 21st Century</vt:lpstr>
      <vt:lpstr>Chemistry in the 21st Century</vt:lpstr>
      <vt:lpstr>Slide Content</vt:lpstr>
      <vt:lpstr>KIS:  Keep It Simple!</vt:lpstr>
      <vt:lpstr>Type of Slides</vt:lpstr>
      <vt:lpstr>Type of Graphs and Tables</vt:lpstr>
      <vt:lpstr>Format of Graphs</vt:lpstr>
      <vt:lpstr>PowerPoint Presentation</vt:lpstr>
      <vt:lpstr>PowerPoint Presentation</vt:lpstr>
      <vt:lpstr>Spectra &amp; Raw Data</vt:lpstr>
      <vt:lpstr>Jargon &amp; Abbreviations</vt:lpstr>
      <vt:lpstr>Equations</vt:lpstr>
      <vt:lpstr>References</vt:lpstr>
      <vt:lpstr>Humor</vt:lpstr>
      <vt:lpstr>Humor</vt:lpstr>
      <vt:lpstr>The Presentation</vt:lpstr>
      <vt:lpstr>Practice Talks</vt:lpstr>
      <vt:lpstr>How Long?</vt:lpstr>
      <vt:lpstr>The Room</vt:lpstr>
      <vt:lpstr>Hardware and Backup</vt:lpstr>
      <vt:lpstr>Pointers for Pointers</vt:lpstr>
      <vt:lpstr>Some PowerPoint Shortcuts</vt:lpstr>
      <vt:lpstr>Presenting: Voice</vt:lpstr>
      <vt:lpstr>Presenting: Body, Hands, Eyes</vt:lpstr>
      <vt:lpstr>Attitude</vt:lpstr>
      <vt:lpstr>Coming to Conclusions:  Knowledge</vt:lpstr>
      <vt:lpstr>Conclusions &amp; Acknowledgments Slides</vt:lpstr>
      <vt:lpstr>Q and A:  Managing Ignorance</vt:lpstr>
      <vt:lpstr>Ending</vt:lpstr>
      <vt:lpstr>PowerPoint Presentation</vt:lpstr>
      <vt:lpstr>Zoom</vt:lpstr>
      <vt:lpstr>Zoom, Zoom!</vt:lpstr>
      <vt:lpstr>Zoom vs. Zang:  Pre-recorded Talks</vt:lpstr>
      <vt:lpstr>Zoom, Zang, Zunk: Prerecorded Slide Show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Suslick’s "How To Give A Seminar"</dc:title>
  <dc:creator>Kenneth S. Suslick</dc:creator>
  <cp:lastModifiedBy>Ken Suslick</cp:lastModifiedBy>
  <cp:revision>283</cp:revision>
  <dcterms:created xsi:type="dcterms:W3CDTF">2000-07-25T20:10:13Z</dcterms:created>
  <dcterms:modified xsi:type="dcterms:W3CDTF">2023-12-06T20:45:55Z</dcterms:modified>
</cp:coreProperties>
</file>