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307" r:id="rId2"/>
    <p:sldId id="272" r:id="rId3"/>
    <p:sldId id="312" r:id="rId4"/>
    <p:sldId id="327" r:id="rId5"/>
    <p:sldId id="340" r:id="rId6"/>
    <p:sldId id="289" r:id="rId7"/>
    <p:sldId id="288" r:id="rId8"/>
    <p:sldId id="355" r:id="rId9"/>
    <p:sldId id="328" r:id="rId10"/>
    <p:sldId id="296" r:id="rId11"/>
    <p:sldId id="317" r:id="rId12"/>
    <p:sldId id="341" r:id="rId13"/>
    <p:sldId id="356" r:id="rId14"/>
    <p:sldId id="342" r:id="rId15"/>
    <p:sldId id="343" r:id="rId16"/>
    <p:sldId id="344" r:id="rId17"/>
    <p:sldId id="345" r:id="rId18"/>
    <p:sldId id="357" r:id="rId19"/>
    <p:sldId id="348" r:id="rId20"/>
    <p:sldId id="318" r:id="rId21"/>
    <p:sldId id="346" r:id="rId22"/>
    <p:sldId id="347" r:id="rId23"/>
    <p:sldId id="319" r:id="rId24"/>
    <p:sldId id="349" r:id="rId25"/>
    <p:sldId id="350" r:id="rId26"/>
    <p:sldId id="351" r:id="rId27"/>
    <p:sldId id="352" r:id="rId28"/>
    <p:sldId id="353" r:id="rId29"/>
    <p:sldId id="354" r:id="rId30"/>
    <p:sldId id="358" r:id="rId31"/>
    <p:sldId id="359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>
        <p:scale>
          <a:sx n="110" d="100"/>
          <a:sy n="110" d="100"/>
        </p:scale>
        <p:origin x="10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al:Documents:historybook:stats/graphs:meeting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611621463983699"/>
          <c:y val="6.9070719438465003E-2"/>
          <c:w val="0.79438721201516505"/>
          <c:h val="0.71051657120014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inorg/tot</c:v>
                </c:pt>
              </c:strCache>
            </c:strRef>
          </c:tx>
          <c:spPr>
            <a:ln w="47625">
              <a:noFill/>
            </a:ln>
          </c:spPr>
          <c:marker>
            <c:symbol val="triangle"/>
            <c:size val="5"/>
            <c:spPr>
              <a:solidFill>
                <a:schemeClr val="accent3"/>
              </a:solidFill>
              <a:ln>
                <a:solidFill>
                  <a:srgbClr val="008000"/>
                </a:solidFill>
              </a:ln>
            </c:spPr>
          </c:marker>
          <c:trendline>
            <c:spPr>
              <a:ln w="31750"/>
            </c:spPr>
            <c:trendlineType val="movingAvg"/>
            <c:period val="10"/>
            <c:dispRSqr val="0"/>
            <c:dispEq val="0"/>
          </c:trendline>
          <c:xVal>
            <c:numRef>
              <c:f>Sheet1!$F$2:$F$86</c:f>
              <c:numCache>
                <c:formatCode>General</c:formatCode>
                <c:ptCount val="85"/>
                <c:pt idx="0">
                  <c:v>1925</c:v>
                </c:pt>
                <c:pt idx="1">
                  <c:v>1926</c:v>
                </c:pt>
                <c:pt idx="2">
                  <c:v>1927</c:v>
                </c:pt>
                <c:pt idx="3">
                  <c:v>1928</c:v>
                </c:pt>
                <c:pt idx="4">
                  <c:v>1929</c:v>
                </c:pt>
                <c:pt idx="5">
                  <c:v>1930</c:v>
                </c:pt>
                <c:pt idx="6">
                  <c:v>1931</c:v>
                </c:pt>
                <c:pt idx="7">
                  <c:v>1932</c:v>
                </c:pt>
                <c:pt idx="8">
                  <c:v>1933</c:v>
                </c:pt>
                <c:pt idx="9">
                  <c:v>1934</c:v>
                </c:pt>
                <c:pt idx="10">
                  <c:v>1935</c:v>
                </c:pt>
                <c:pt idx="11">
                  <c:v>1936</c:v>
                </c:pt>
                <c:pt idx="12">
                  <c:v>1937</c:v>
                </c:pt>
                <c:pt idx="13">
                  <c:v>1938</c:v>
                </c:pt>
                <c:pt idx="14">
                  <c:v>1939</c:v>
                </c:pt>
                <c:pt idx="15">
                  <c:v>1940</c:v>
                </c:pt>
                <c:pt idx="16">
                  <c:v>1941</c:v>
                </c:pt>
                <c:pt idx="17">
                  <c:v>1942</c:v>
                </c:pt>
                <c:pt idx="18">
                  <c:v>1943</c:v>
                </c:pt>
                <c:pt idx="19">
                  <c:v>1944</c:v>
                </c:pt>
                <c:pt idx="20">
                  <c:v>1946</c:v>
                </c:pt>
                <c:pt idx="21">
                  <c:v>1947</c:v>
                </c:pt>
                <c:pt idx="22">
                  <c:v>1948</c:v>
                </c:pt>
                <c:pt idx="23">
                  <c:v>1949</c:v>
                </c:pt>
                <c:pt idx="24">
                  <c:v>1950</c:v>
                </c:pt>
                <c:pt idx="25">
                  <c:v>1952</c:v>
                </c:pt>
                <c:pt idx="26">
                  <c:v>1953</c:v>
                </c:pt>
                <c:pt idx="27">
                  <c:v>1954</c:v>
                </c:pt>
                <c:pt idx="28">
                  <c:v>1955</c:v>
                </c:pt>
                <c:pt idx="29">
                  <c:v>1956</c:v>
                </c:pt>
                <c:pt idx="30">
                  <c:v>1957</c:v>
                </c:pt>
                <c:pt idx="31">
                  <c:v>1958</c:v>
                </c:pt>
                <c:pt idx="32">
                  <c:v>1959</c:v>
                </c:pt>
                <c:pt idx="33">
                  <c:v>1960</c:v>
                </c:pt>
                <c:pt idx="34">
                  <c:v>1961</c:v>
                </c:pt>
                <c:pt idx="35">
                  <c:v>1962</c:v>
                </c:pt>
                <c:pt idx="36">
                  <c:v>1963</c:v>
                </c:pt>
                <c:pt idx="37">
                  <c:v>1964</c:v>
                </c:pt>
                <c:pt idx="38">
                  <c:v>1965</c:v>
                </c:pt>
                <c:pt idx="39">
                  <c:v>1966</c:v>
                </c:pt>
                <c:pt idx="40">
                  <c:v>1967</c:v>
                </c:pt>
                <c:pt idx="41">
                  <c:v>1968</c:v>
                </c:pt>
                <c:pt idx="42">
                  <c:v>1969</c:v>
                </c:pt>
                <c:pt idx="43">
                  <c:v>1970</c:v>
                </c:pt>
                <c:pt idx="44">
                  <c:v>1971</c:v>
                </c:pt>
                <c:pt idx="45">
                  <c:v>1972</c:v>
                </c:pt>
                <c:pt idx="46">
                  <c:v>1973</c:v>
                </c:pt>
                <c:pt idx="47">
                  <c:v>1974</c:v>
                </c:pt>
                <c:pt idx="48">
                  <c:v>1975</c:v>
                </c:pt>
                <c:pt idx="49">
                  <c:v>1976</c:v>
                </c:pt>
                <c:pt idx="50">
                  <c:v>1977</c:v>
                </c:pt>
                <c:pt idx="51">
                  <c:v>1978</c:v>
                </c:pt>
                <c:pt idx="52">
                  <c:v>1979</c:v>
                </c:pt>
                <c:pt idx="53">
                  <c:v>1980</c:v>
                </c:pt>
                <c:pt idx="54">
                  <c:v>1981</c:v>
                </c:pt>
                <c:pt idx="55">
                  <c:v>1982</c:v>
                </c:pt>
                <c:pt idx="56">
                  <c:v>1983</c:v>
                </c:pt>
                <c:pt idx="57">
                  <c:v>1984</c:v>
                </c:pt>
                <c:pt idx="58">
                  <c:v>1985</c:v>
                </c:pt>
                <c:pt idx="59">
                  <c:v>1986</c:v>
                </c:pt>
                <c:pt idx="60">
                  <c:v>1987</c:v>
                </c:pt>
                <c:pt idx="61">
                  <c:v>1988</c:v>
                </c:pt>
                <c:pt idx="62">
                  <c:v>1989</c:v>
                </c:pt>
                <c:pt idx="63">
                  <c:v>1990</c:v>
                </c:pt>
                <c:pt idx="64">
                  <c:v>1991</c:v>
                </c:pt>
                <c:pt idx="65">
                  <c:v>1992</c:v>
                </c:pt>
                <c:pt idx="66">
                  <c:v>1993</c:v>
                </c:pt>
                <c:pt idx="67">
                  <c:v>1994</c:v>
                </c:pt>
                <c:pt idx="68">
                  <c:v>1995</c:v>
                </c:pt>
                <c:pt idx="69">
                  <c:v>1996</c:v>
                </c:pt>
                <c:pt idx="70">
                  <c:v>1997</c:v>
                </c:pt>
                <c:pt idx="71">
                  <c:v>1998</c:v>
                </c:pt>
                <c:pt idx="72">
                  <c:v>1999</c:v>
                </c:pt>
                <c:pt idx="73">
                  <c:v>2000</c:v>
                </c:pt>
                <c:pt idx="74">
                  <c:v>2001</c:v>
                </c:pt>
                <c:pt idx="75">
                  <c:v>2002</c:v>
                </c:pt>
                <c:pt idx="76">
                  <c:v>2003</c:v>
                </c:pt>
                <c:pt idx="77">
                  <c:v>2004</c:v>
                </c:pt>
                <c:pt idx="78">
                  <c:v>2005</c:v>
                </c:pt>
                <c:pt idx="79">
                  <c:v>2006</c:v>
                </c:pt>
                <c:pt idx="80">
                  <c:v>2007</c:v>
                </c:pt>
                <c:pt idx="81">
                  <c:v>2008</c:v>
                </c:pt>
                <c:pt idx="82">
                  <c:v>2009</c:v>
                </c:pt>
                <c:pt idx="83">
                  <c:v>2010</c:v>
                </c:pt>
                <c:pt idx="84">
                  <c:v>2011</c:v>
                </c:pt>
              </c:numCache>
            </c:numRef>
          </c:xVal>
          <c:yVal>
            <c:numRef>
              <c:f>Sheet1!$G$2:$G$86</c:f>
              <c:numCache>
                <c:formatCode>0.000</c:formatCode>
                <c:ptCount val="85"/>
                <c:pt idx="0">
                  <c:v>5.4794520547945202E-2</c:v>
                </c:pt>
                <c:pt idx="1">
                  <c:v>1.67597765363128E-2</c:v>
                </c:pt>
                <c:pt idx="2">
                  <c:v>1.88679245283019E-2</c:v>
                </c:pt>
                <c:pt idx="3">
                  <c:v>4.4862518089725002E-2</c:v>
                </c:pt>
                <c:pt idx="4">
                  <c:v>3.9877300613496897E-2</c:v>
                </c:pt>
                <c:pt idx="5">
                  <c:v>2.9891304347826098E-2</c:v>
                </c:pt>
                <c:pt idx="6">
                  <c:v>3.6295369211514397E-2</c:v>
                </c:pt>
                <c:pt idx="7">
                  <c:v>2.96296296296296E-2</c:v>
                </c:pt>
                <c:pt idx="8">
                  <c:v>1.02249488752556E-2</c:v>
                </c:pt>
                <c:pt idx="9">
                  <c:v>4.2748091603053401E-2</c:v>
                </c:pt>
                <c:pt idx="10">
                  <c:v>1.8890200708382501E-2</c:v>
                </c:pt>
                <c:pt idx="11">
                  <c:v>3.03030303030303E-2</c:v>
                </c:pt>
                <c:pt idx="12">
                  <c:v>4.1615667074663402E-2</c:v>
                </c:pt>
                <c:pt idx="13">
                  <c:v>5.1698670605612999E-2</c:v>
                </c:pt>
                <c:pt idx="14">
                  <c:v>3.2473734479465097E-2</c:v>
                </c:pt>
                <c:pt idx="15">
                  <c:v>3.4744842562432099E-2</c:v>
                </c:pt>
                <c:pt idx="16">
                  <c:v>2.8322440087146E-2</c:v>
                </c:pt>
                <c:pt idx="17">
                  <c:v>3.66847826086956E-2</c:v>
                </c:pt>
                <c:pt idx="18">
                  <c:v>1.6260162601626001E-2</c:v>
                </c:pt>
                <c:pt idx="19">
                  <c:v>1.3921113689095099E-2</c:v>
                </c:pt>
                <c:pt idx="20">
                  <c:v>3.1465848042977702E-2</c:v>
                </c:pt>
                <c:pt idx="21">
                  <c:v>2.5260029717682E-2</c:v>
                </c:pt>
                <c:pt idx="22">
                  <c:v>5.27369826435247E-2</c:v>
                </c:pt>
                <c:pt idx="23">
                  <c:v>5.5427251732101598E-2</c:v>
                </c:pt>
                <c:pt idx="24">
                  <c:v>6.80431722196152E-2</c:v>
                </c:pt>
                <c:pt idx="25">
                  <c:v>3.2905744562186298E-2</c:v>
                </c:pt>
                <c:pt idx="26">
                  <c:v>5.2828424497428701E-2</c:v>
                </c:pt>
                <c:pt idx="27">
                  <c:v>4.8803827751196197E-2</c:v>
                </c:pt>
                <c:pt idx="28">
                  <c:v>4.7342995169082101E-2</c:v>
                </c:pt>
                <c:pt idx="29">
                  <c:v>5.3269813772195702E-2</c:v>
                </c:pt>
                <c:pt idx="30">
                  <c:v>7.0187630298818596E-2</c:v>
                </c:pt>
                <c:pt idx="31">
                  <c:v>8.6460032626427402E-2</c:v>
                </c:pt>
                <c:pt idx="32">
                  <c:v>8.4643693542990894E-2</c:v>
                </c:pt>
                <c:pt idx="33">
                  <c:v>7.4471770003463805E-2</c:v>
                </c:pt>
                <c:pt idx="34">
                  <c:v>9.4133099824868602E-2</c:v>
                </c:pt>
                <c:pt idx="35">
                  <c:v>8.0291970802919693E-2</c:v>
                </c:pt>
                <c:pt idx="36">
                  <c:v>5.72702331961591E-2</c:v>
                </c:pt>
                <c:pt idx="37">
                  <c:v>7.3014678208505795E-2</c:v>
                </c:pt>
                <c:pt idx="38">
                  <c:v>9.0627420604182801E-2</c:v>
                </c:pt>
                <c:pt idx="39">
                  <c:v>0.108760207869339</c:v>
                </c:pt>
                <c:pt idx="40">
                  <c:v>8.0973952434881105E-2</c:v>
                </c:pt>
                <c:pt idx="41">
                  <c:v>9.8482964436707301E-2</c:v>
                </c:pt>
                <c:pt idx="42">
                  <c:v>0.107692307692308</c:v>
                </c:pt>
                <c:pt idx="43">
                  <c:v>6.9245864872441804E-2</c:v>
                </c:pt>
                <c:pt idx="44">
                  <c:v>9.7938144329896906E-2</c:v>
                </c:pt>
                <c:pt idx="45">
                  <c:v>9.3607997576492005E-2</c:v>
                </c:pt>
                <c:pt idx="46">
                  <c:v>0.100059031877214</c:v>
                </c:pt>
                <c:pt idx="47">
                  <c:v>0.10744680851063799</c:v>
                </c:pt>
                <c:pt idx="48">
                  <c:v>0.105922551252847</c:v>
                </c:pt>
                <c:pt idx="49">
                  <c:v>9.6889099976252599E-2</c:v>
                </c:pt>
                <c:pt idx="50">
                  <c:v>9.2204707406607606E-2</c:v>
                </c:pt>
                <c:pt idx="51">
                  <c:v>8.9130434782608695E-2</c:v>
                </c:pt>
                <c:pt idx="52">
                  <c:v>0.10308641975308599</c:v>
                </c:pt>
                <c:pt idx="53">
                  <c:v>9.3495934959349603E-2</c:v>
                </c:pt>
                <c:pt idx="54">
                  <c:v>0.105560032232071</c:v>
                </c:pt>
                <c:pt idx="55">
                  <c:v>9.5400340715502505E-2</c:v>
                </c:pt>
                <c:pt idx="56">
                  <c:v>0.10908201532692</c:v>
                </c:pt>
                <c:pt idx="57">
                  <c:v>9.8162729658792594E-2</c:v>
                </c:pt>
                <c:pt idx="58">
                  <c:v>0.102481280281897</c:v>
                </c:pt>
                <c:pt idx="59">
                  <c:v>0.12609970674486801</c:v>
                </c:pt>
                <c:pt idx="60">
                  <c:v>0.13191780821917801</c:v>
                </c:pt>
                <c:pt idx="61">
                  <c:v>0.13755555555555599</c:v>
                </c:pt>
                <c:pt idx="62">
                  <c:v>0.1275</c:v>
                </c:pt>
                <c:pt idx="63">
                  <c:v>0.13750000000000001</c:v>
                </c:pt>
                <c:pt idx="64">
                  <c:v>0.112289156626506</c:v>
                </c:pt>
                <c:pt idx="65">
                  <c:v>0.12711538461538499</c:v>
                </c:pt>
                <c:pt idx="66">
                  <c:v>0.127872340425532</c:v>
                </c:pt>
                <c:pt idx="67">
                  <c:v>0.10733944954128399</c:v>
                </c:pt>
                <c:pt idx="68">
                  <c:v>0.12844660194174801</c:v>
                </c:pt>
                <c:pt idx="69">
                  <c:v>0.10941747572815499</c:v>
                </c:pt>
                <c:pt idx="70">
                  <c:v>0.109</c:v>
                </c:pt>
                <c:pt idx="71">
                  <c:v>0.108288288288288</c:v>
                </c:pt>
                <c:pt idx="72">
                  <c:v>0.11179487179487201</c:v>
                </c:pt>
                <c:pt idx="73">
                  <c:v>9.6592592592592605E-2</c:v>
                </c:pt>
                <c:pt idx="74">
                  <c:v>9.7737226277372205E-2</c:v>
                </c:pt>
                <c:pt idx="75">
                  <c:v>8.9626865671641798E-2</c:v>
                </c:pt>
                <c:pt idx="76">
                  <c:v>0.10784313725490199</c:v>
                </c:pt>
                <c:pt idx="77">
                  <c:v>0.12066225165562899</c:v>
                </c:pt>
                <c:pt idx="78">
                  <c:v>9.0963855421686696E-2</c:v>
                </c:pt>
                <c:pt idx="79">
                  <c:v>0.107509209407764</c:v>
                </c:pt>
                <c:pt idx="80">
                  <c:v>0.12794668429169401</c:v>
                </c:pt>
                <c:pt idx="81">
                  <c:v>0.11423476968796401</c:v>
                </c:pt>
                <c:pt idx="82">
                  <c:v>0.107126877596676</c:v>
                </c:pt>
                <c:pt idx="83">
                  <c:v>0.11038000510074</c:v>
                </c:pt>
                <c:pt idx="84">
                  <c:v>0.111022068795463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Sheet1!$H$1</c:f>
              <c:strCache>
                <c:ptCount val="1"/>
                <c:pt idx="0">
                  <c:v>phys/tot</c:v>
                </c:pt>
              </c:strCache>
            </c:strRef>
          </c:tx>
          <c:spPr>
            <a:ln w="47625">
              <a:noFill/>
            </a:ln>
          </c:spPr>
          <c:marker>
            <c:symbol val="square"/>
            <c:size val="5"/>
          </c:marker>
          <c:trendline>
            <c:spPr>
              <a:ln w="31750">
                <a:prstDash val="sysDot"/>
              </a:ln>
            </c:spPr>
            <c:trendlineType val="movingAvg"/>
            <c:period val="10"/>
            <c:dispRSqr val="0"/>
            <c:dispEq val="0"/>
          </c:trendline>
          <c:xVal>
            <c:numRef>
              <c:f>Sheet1!$F$2:$F$86</c:f>
              <c:numCache>
                <c:formatCode>General</c:formatCode>
                <c:ptCount val="85"/>
                <c:pt idx="0">
                  <c:v>1925</c:v>
                </c:pt>
                <c:pt idx="1">
                  <c:v>1926</c:v>
                </c:pt>
                <c:pt idx="2">
                  <c:v>1927</c:v>
                </c:pt>
                <c:pt idx="3">
                  <c:v>1928</c:v>
                </c:pt>
                <c:pt idx="4">
                  <c:v>1929</c:v>
                </c:pt>
                <c:pt idx="5">
                  <c:v>1930</c:v>
                </c:pt>
                <c:pt idx="6">
                  <c:v>1931</c:v>
                </c:pt>
                <c:pt idx="7">
                  <c:v>1932</c:v>
                </c:pt>
                <c:pt idx="8">
                  <c:v>1933</c:v>
                </c:pt>
                <c:pt idx="9">
                  <c:v>1934</c:v>
                </c:pt>
                <c:pt idx="10">
                  <c:v>1935</c:v>
                </c:pt>
                <c:pt idx="11">
                  <c:v>1936</c:v>
                </c:pt>
                <c:pt idx="12">
                  <c:v>1937</c:v>
                </c:pt>
                <c:pt idx="13">
                  <c:v>1938</c:v>
                </c:pt>
                <c:pt idx="14">
                  <c:v>1939</c:v>
                </c:pt>
                <c:pt idx="15">
                  <c:v>1940</c:v>
                </c:pt>
                <c:pt idx="16">
                  <c:v>1941</c:v>
                </c:pt>
                <c:pt idx="17">
                  <c:v>1942</c:v>
                </c:pt>
                <c:pt idx="18">
                  <c:v>1943</c:v>
                </c:pt>
                <c:pt idx="19">
                  <c:v>1944</c:v>
                </c:pt>
                <c:pt idx="20">
                  <c:v>1946</c:v>
                </c:pt>
                <c:pt idx="21">
                  <c:v>1947</c:v>
                </c:pt>
                <c:pt idx="22">
                  <c:v>1948</c:v>
                </c:pt>
                <c:pt idx="23">
                  <c:v>1949</c:v>
                </c:pt>
                <c:pt idx="24">
                  <c:v>1950</c:v>
                </c:pt>
                <c:pt idx="25">
                  <c:v>1952</c:v>
                </c:pt>
                <c:pt idx="26">
                  <c:v>1953</c:v>
                </c:pt>
                <c:pt idx="27">
                  <c:v>1954</c:v>
                </c:pt>
                <c:pt idx="28">
                  <c:v>1955</c:v>
                </c:pt>
                <c:pt idx="29">
                  <c:v>1956</c:v>
                </c:pt>
                <c:pt idx="30">
                  <c:v>1957</c:v>
                </c:pt>
                <c:pt idx="31">
                  <c:v>1958</c:v>
                </c:pt>
                <c:pt idx="32">
                  <c:v>1959</c:v>
                </c:pt>
                <c:pt idx="33">
                  <c:v>1960</c:v>
                </c:pt>
                <c:pt idx="34">
                  <c:v>1961</c:v>
                </c:pt>
                <c:pt idx="35">
                  <c:v>1962</c:v>
                </c:pt>
                <c:pt idx="36">
                  <c:v>1963</c:v>
                </c:pt>
                <c:pt idx="37">
                  <c:v>1964</c:v>
                </c:pt>
                <c:pt idx="38">
                  <c:v>1965</c:v>
                </c:pt>
                <c:pt idx="39">
                  <c:v>1966</c:v>
                </c:pt>
                <c:pt idx="40">
                  <c:v>1967</c:v>
                </c:pt>
                <c:pt idx="41">
                  <c:v>1968</c:v>
                </c:pt>
                <c:pt idx="42">
                  <c:v>1969</c:v>
                </c:pt>
                <c:pt idx="43">
                  <c:v>1970</c:v>
                </c:pt>
                <c:pt idx="44">
                  <c:v>1971</c:v>
                </c:pt>
                <c:pt idx="45">
                  <c:v>1972</c:v>
                </c:pt>
                <c:pt idx="46">
                  <c:v>1973</c:v>
                </c:pt>
                <c:pt idx="47">
                  <c:v>1974</c:v>
                </c:pt>
                <c:pt idx="48">
                  <c:v>1975</c:v>
                </c:pt>
                <c:pt idx="49">
                  <c:v>1976</c:v>
                </c:pt>
                <c:pt idx="50">
                  <c:v>1977</c:v>
                </c:pt>
                <c:pt idx="51">
                  <c:v>1978</c:v>
                </c:pt>
                <c:pt idx="52">
                  <c:v>1979</c:v>
                </c:pt>
                <c:pt idx="53">
                  <c:v>1980</c:v>
                </c:pt>
                <c:pt idx="54">
                  <c:v>1981</c:v>
                </c:pt>
                <c:pt idx="55">
                  <c:v>1982</c:v>
                </c:pt>
                <c:pt idx="56">
                  <c:v>1983</c:v>
                </c:pt>
                <c:pt idx="57">
                  <c:v>1984</c:v>
                </c:pt>
                <c:pt idx="58">
                  <c:v>1985</c:v>
                </c:pt>
                <c:pt idx="59">
                  <c:v>1986</c:v>
                </c:pt>
                <c:pt idx="60">
                  <c:v>1987</c:v>
                </c:pt>
                <c:pt idx="61">
                  <c:v>1988</c:v>
                </c:pt>
                <c:pt idx="62">
                  <c:v>1989</c:v>
                </c:pt>
                <c:pt idx="63">
                  <c:v>1990</c:v>
                </c:pt>
                <c:pt idx="64">
                  <c:v>1991</c:v>
                </c:pt>
                <c:pt idx="65">
                  <c:v>1992</c:v>
                </c:pt>
                <c:pt idx="66">
                  <c:v>1993</c:v>
                </c:pt>
                <c:pt idx="67">
                  <c:v>1994</c:v>
                </c:pt>
                <c:pt idx="68">
                  <c:v>1995</c:v>
                </c:pt>
                <c:pt idx="69">
                  <c:v>1996</c:v>
                </c:pt>
                <c:pt idx="70">
                  <c:v>1997</c:v>
                </c:pt>
                <c:pt idx="71">
                  <c:v>1998</c:v>
                </c:pt>
                <c:pt idx="72">
                  <c:v>1999</c:v>
                </c:pt>
                <c:pt idx="73">
                  <c:v>2000</c:v>
                </c:pt>
                <c:pt idx="74">
                  <c:v>2001</c:v>
                </c:pt>
                <c:pt idx="75">
                  <c:v>2002</c:v>
                </c:pt>
                <c:pt idx="76">
                  <c:v>2003</c:v>
                </c:pt>
                <c:pt idx="77">
                  <c:v>2004</c:v>
                </c:pt>
                <c:pt idx="78">
                  <c:v>2005</c:v>
                </c:pt>
                <c:pt idx="79">
                  <c:v>2006</c:v>
                </c:pt>
                <c:pt idx="80">
                  <c:v>2007</c:v>
                </c:pt>
                <c:pt idx="81">
                  <c:v>2008</c:v>
                </c:pt>
                <c:pt idx="82">
                  <c:v>2009</c:v>
                </c:pt>
                <c:pt idx="83">
                  <c:v>2010</c:v>
                </c:pt>
                <c:pt idx="84">
                  <c:v>2011</c:v>
                </c:pt>
              </c:numCache>
            </c:numRef>
          </c:xVal>
          <c:yVal>
            <c:numRef>
              <c:f>Sheet1!$H$2:$H$86</c:f>
              <c:numCache>
                <c:formatCode>0.000</c:formatCode>
                <c:ptCount val="85"/>
                <c:pt idx="0">
                  <c:v>0.102739726027397</c:v>
                </c:pt>
                <c:pt idx="1">
                  <c:v>8.7523277467411495E-2</c:v>
                </c:pt>
                <c:pt idx="2">
                  <c:v>9.1194968553459099E-2</c:v>
                </c:pt>
                <c:pt idx="3">
                  <c:v>0.11432706222865401</c:v>
                </c:pt>
                <c:pt idx="4">
                  <c:v>6.9018404907975395E-2</c:v>
                </c:pt>
                <c:pt idx="5">
                  <c:v>8.9673913043478201E-2</c:v>
                </c:pt>
                <c:pt idx="6">
                  <c:v>0.122653316645807</c:v>
                </c:pt>
                <c:pt idx="7">
                  <c:v>0.13703703703703701</c:v>
                </c:pt>
                <c:pt idx="8">
                  <c:v>0.15746421267893701</c:v>
                </c:pt>
                <c:pt idx="9">
                  <c:v>0.105343511450382</c:v>
                </c:pt>
                <c:pt idx="10">
                  <c:v>0.14285714285714299</c:v>
                </c:pt>
                <c:pt idx="11">
                  <c:v>0.13965744400527</c:v>
                </c:pt>
                <c:pt idx="12">
                  <c:v>0.157894736842105</c:v>
                </c:pt>
                <c:pt idx="13">
                  <c:v>8.5672082717872897E-2</c:v>
                </c:pt>
                <c:pt idx="14">
                  <c:v>0.13944603629417399</c:v>
                </c:pt>
                <c:pt idx="15">
                  <c:v>0.121606948968512</c:v>
                </c:pt>
                <c:pt idx="16">
                  <c:v>0.14596949891067501</c:v>
                </c:pt>
                <c:pt idx="17">
                  <c:v>9.7826086956521702E-2</c:v>
                </c:pt>
                <c:pt idx="18">
                  <c:v>8.1300813008130093E-2</c:v>
                </c:pt>
                <c:pt idx="19">
                  <c:v>6.0324825986078898E-2</c:v>
                </c:pt>
                <c:pt idx="20">
                  <c:v>0.115118956254797</c:v>
                </c:pt>
                <c:pt idx="21">
                  <c:v>9.3610698365527503E-2</c:v>
                </c:pt>
                <c:pt idx="22">
                  <c:v>0.115487316421896</c:v>
                </c:pt>
                <c:pt idx="23">
                  <c:v>0.113741339491917</c:v>
                </c:pt>
                <c:pt idx="24">
                  <c:v>8.7752229000469195E-2</c:v>
                </c:pt>
                <c:pt idx="25">
                  <c:v>8.0870050195203602E-2</c:v>
                </c:pt>
                <c:pt idx="26">
                  <c:v>8.2281439925198693E-2</c:v>
                </c:pt>
                <c:pt idx="27">
                  <c:v>8.1818181818181804E-2</c:v>
                </c:pt>
                <c:pt idx="28">
                  <c:v>7.1497584541062795E-2</c:v>
                </c:pt>
                <c:pt idx="29">
                  <c:v>5.6301429190125603E-2</c:v>
                </c:pt>
                <c:pt idx="30">
                  <c:v>7.1230020847810993E-2</c:v>
                </c:pt>
                <c:pt idx="31">
                  <c:v>0.103099510603589</c:v>
                </c:pt>
                <c:pt idx="32">
                  <c:v>9.3007694881231201E-2</c:v>
                </c:pt>
                <c:pt idx="33">
                  <c:v>0.106685140284032</c:v>
                </c:pt>
                <c:pt idx="34">
                  <c:v>0.12740805604203201</c:v>
                </c:pt>
                <c:pt idx="35">
                  <c:v>0.10624493106244901</c:v>
                </c:pt>
                <c:pt idx="36">
                  <c:v>0.110082304526749</c:v>
                </c:pt>
                <c:pt idx="37">
                  <c:v>0.100865637937524</c:v>
                </c:pt>
                <c:pt idx="38">
                  <c:v>0.13013168086754501</c:v>
                </c:pt>
                <c:pt idx="39">
                  <c:v>0.123979213066073</c:v>
                </c:pt>
                <c:pt idx="40">
                  <c:v>9.7678369195923001E-2</c:v>
                </c:pt>
                <c:pt idx="41">
                  <c:v>0.12285501119124601</c:v>
                </c:pt>
                <c:pt idx="42">
                  <c:v>0.112732095490716</c:v>
                </c:pt>
                <c:pt idx="43">
                  <c:v>0.11942809083263201</c:v>
                </c:pt>
                <c:pt idx="44">
                  <c:v>0.11984536082474199</c:v>
                </c:pt>
                <c:pt idx="45">
                  <c:v>9.4819751590427104E-2</c:v>
                </c:pt>
                <c:pt idx="46">
                  <c:v>9.7402597402597393E-2</c:v>
                </c:pt>
                <c:pt idx="47">
                  <c:v>6.9946808510638295E-2</c:v>
                </c:pt>
                <c:pt idx="48">
                  <c:v>8.3997722095671995E-2</c:v>
                </c:pt>
                <c:pt idx="49">
                  <c:v>4.7494656851104197E-2</c:v>
                </c:pt>
                <c:pt idx="50">
                  <c:v>9.4148132152882702E-2</c:v>
                </c:pt>
                <c:pt idx="51">
                  <c:v>8.6086956521739103E-2</c:v>
                </c:pt>
                <c:pt idx="52">
                  <c:v>9.0123456790123402E-2</c:v>
                </c:pt>
                <c:pt idx="53">
                  <c:v>7.93495934959349E-2</c:v>
                </c:pt>
                <c:pt idx="54">
                  <c:v>9.3271555197421405E-2</c:v>
                </c:pt>
                <c:pt idx="55">
                  <c:v>6.2275222411508603E-2</c:v>
                </c:pt>
                <c:pt idx="56">
                  <c:v>5.5274743192564799E-2</c:v>
                </c:pt>
                <c:pt idx="57">
                  <c:v>7.2090988626421701E-2</c:v>
                </c:pt>
                <c:pt idx="58">
                  <c:v>3.8760828072236103E-2</c:v>
                </c:pt>
                <c:pt idx="59">
                  <c:v>5.7331378299120203E-2</c:v>
                </c:pt>
                <c:pt idx="60">
                  <c:v>5.6164383561643799E-2</c:v>
                </c:pt>
                <c:pt idx="61">
                  <c:v>6.0888888888888902E-2</c:v>
                </c:pt>
                <c:pt idx="62">
                  <c:v>4.9264705882352898E-2</c:v>
                </c:pt>
                <c:pt idx="63">
                  <c:v>6.1428571428571402E-2</c:v>
                </c:pt>
                <c:pt idx="64">
                  <c:v>8.2771084337349393E-2</c:v>
                </c:pt>
                <c:pt idx="65">
                  <c:v>6.13461538461538E-2</c:v>
                </c:pt>
                <c:pt idx="66">
                  <c:v>5.4574468085106402E-2</c:v>
                </c:pt>
                <c:pt idx="67">
                  <c:v>7.3486238532110101E-2</c:v>
                </c:pt>
                <c:pt idx="68">
                  <c:v>7.1747572815533997E-2</c:v>
                </c:pt>
                <c:pt idx="69">
                  <c:v>6.2621359223301004E-2</c:v>
                </c:pt>
                <c:pt idx="70">
                  <c:v>7.5166666666666701E-2</c:v>
                </c:pt>
                <c:pt idx="71">
                  <c:v>8.3423423423423404E-2</c:v>
                </c:pt>
                <c:pt idx="72">
                  <c:v>6.23076923076923E-2</c:v>
                </c:pt>
                <c:pt idx="73">
                  <c:v>8.0148148148148093E-2</c:v>
                </c:pt>
                <c:pt idx="74">
                  <c:v>5.8394160583941597E-2</c:v>
                </c:pt>
                <c:pt idx="75">
                  <c:v>6.7686567164179104E-2</c:v>
                </c:pt>
                <c:pt idx="76">
                  <c:v>6.6274509803921494E-2</c:v>
                </c:pt>
                <c:pt idx="77">
                  <c:v>8.4966887417218501E-2</c:v>
                </c:pt>
                <c:pt idx="78">
                  <c:v>6.2710843373494002E-2</c:v>
                </c:pt>
                <c:pt idx="79">
                  <c:v>7.0728251629356698E-2</c:v>
                </c:pt>
                <c:pt idx="80">
                  <c:v>7.5126679885437295E-2</c:v>
                </c:pt>
                <c:pt idx="81">
                  <c:v>7.9108469539375906E-2</c:v>
                </c:pt>
                <c:pt idx="82">
                  <c:v>7.3505912432086901E-2</c:v>
                </c:pt>
                <c:pt idx="83">
                  <c:v>7.1614384085692401E-2</c:v>
                </c:pt>
                <c:pt idx="84">
                  <c:v>5.8932314141289598E-2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Sheet1!$I$1</c:f>
              <c:strCache>
                <c:ptCount val="1"/>
                <c:pt idx="0">
                  <c:v>org/tot</c:v>
                </c:pt>
              </c:strCache>
            </c:strRef>
          </c:tx>
          <c:spPr>
            <a:ln w="47625">
              <a:noFill/>
            </a:ln>
          </c:spPr>
          <c:marker>
            <c:symbol val="diamond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trendline>
            <c:spPr>
              <a:ln w="31750">
                <a:prstDash val="dash"/>
              </a:ln>
            </c:spPr>
            <c:trendlineType val="movingAvg"/>
            <c:period val="10"/>
            <c:dispRSqr val="0"/>
            <c:dispEq val="0"/>
          </c:trendline>
          <c:xVal>
            <c:numRef>
              <c:f>Sheet1!$F$2:$F$86</c:f>
              <c:numCache>
                <c:formatCode>General</c:formatCode>
                <c:ptCount val="85"/>
                <c:pt idx="0">
                  <c:v>1925</c:v>
                </c:pt>
                <c:pt idx="1">
                  <c:v>1926</c:v>
                </c:pt>
                <c:pt idx="2">
                  <c:v>1927</c:v>
                </c:pt>
                <c:pt idx="3">
                  <c:v>1928</c:v>
                </c:pt>
                <c:pt idx="4">
                  <c:v>1929</c:v>
                </c:pt>
                <c:pt idx="5">
                  <c:v>1930</c:v>
                </c:pt>
                <c:pt idx="6">
                  <c:v>1931</c:v>
                </c:pt>
                <c:pt idx="7">
                  <c:v>1932</c:v>
                </c:pt>
                <c:pt idx="8">
                  <c:v>1933</c:v>
                </c:pt>
                <c:pt idx="9">
                  <c:v>1934</c:v>
                </c:pt>
                <c:pt idx="10">
                  <c:v>1935</c:v>
                </c:pt>
                <c:pt idx="11">
                  <c:v>1936</c:v>
                </c:pt>
                <c:pt idx="12">
                  <c:v>1937</c:v>
                </c:pt>
                <c:pt idx="13">
                  <c:v>1938</c:v>
                </c:pt>
                <c:pt idx="14">
                  <c:v>1939</c:v>
                </c:pt>
                <c:pt idx="15">
                  <c:v>1940</c:v>
                </c:pt>
                <c:pt idx="16">
                  <c:v>1941</c:v>
                </c:pt>
                <c:pt idx="17">
                  <c:v>1942</c:v>
                </c:pt>
                <c:pt idx="18">
                  <c:v>1943</c:v>
                </c:pt>
                <c:pt idx="19">
                  <c:v>1944</c:v>
                </c:pt>
                <c:pt idx="20">
                  <c:v>1946</c:v>
                </c:pt>
                <c:pt idx="21">
                  <c:v>1947</c:v>
                </c:pt>
                <c:pt idx="22">
                  <c:v>1948</c:v>
                </c:pt>
                <c:pt idx="23">
                  <c:v>1949</c:v>
                </c:pt>
                <c:pt idx="24">
                  <c:v>1950</c:v>
                </c:pt>
                <c:pt idx="25">
                  <c:v>1952</c:v>
                </c:pt>
                <c:pt idx="26">
                  <c:v>1953</c:v>
                </c:pt>
                <c:pt idx="27">
                  <c:v>1954</c:v>
                </c:pt>
                <c:pt idx="28">
                  <c:v>1955</c:v>
                </c:pt>
                <c:pt idx="29">
                  <c:v>1956</c:v>
                </c:pt>
                <c:pt idx="30">
                  <c:v>1957</c:v>
                </c:pt>
                <c:pt idx="31">
                  <c:v>1958</c:v>
                </c:pt>
                <c:pt idx="32">
                  <c:v>1959</c:v>
                </c:pt>
                <c:pt idx="33">
                  <c:v>1960</c:v>
                </c:pt>
                <c:pt idx="34">
                  <c:v>1961</c:v>
                </c:pt>
                <c:pt idx="35">
                  <c:v>1962</c:v>
                </c:pt>
                <c:pt idx="36">
                  <c:v>1963</c:v>
                </c:pt>
                <c:pt idx="37">
                  <c:v>1964</c:v>
                </c:pt>
                <c:pt idx="38">
                  <c:v>1965</c:v>
                </c:pt>
                <c:pt idx="39">
                  <c:v>1966</c:v>
                </c:pt>
                <c:pt idx="40">
                  <c:v>1967</c:v>
                </c:pt>
                <c:pt idx="41">
                  <c:v>1968</c:v>
                </c:pt>
                <c:pt idx="42">
                  <c:v>1969</c:v>
                </c:pt>
                <c:pt idx="43">
                  <c:v>1970</c:v>
                </c:pt>
                <c:pt idx="44">
                  <c:v>1971</c:v>
                </c:pt>
                <c:pt idx="45">
                  <c:v>1972</c:v>
                </c:pt>
                <c:pt idx="46">
                  <c:v>1973</c:v>
                </c:pt>
                <c:pt idx="47">
                  <c:v>1974</c:v>
                </c:pt>
                <c:pt idx="48">
                  <c:v>1975</c:v>
                </c:pt>
                <c:pt idx="49">
                  <c:v>1976</c:v>
                </c:pt>
                <c:pt idx="50">
                  <c:v>1977</c:v>
                </c:pt>
                <c:pt idx="51">
                  <c:v>1978</c:v>
                </c:pt>
                <c:pt idx="52">
                  <c:v>1979</c:v>
                </c:pt>
                <c:pt idx="53">
                  <c:v>1980</c:v>
                </c:pt>
                <c:pt idx="54">
                  <c:v>1981</c:v>
                </c:pt>
                <c:pt idx="55">
                  <c:v>1982</c:v>
                </c:pt>
                <c:pt idx="56">
                  <c:v>1983</c:v>
                </c:pt>
                <c:pt idx="57">
                  <c:v>1984</c:v>
                </c:pt>
                <c:pt idx="58">
                  <c:v>1985</c:v>
                </c:pt>
                <c:pt idx="59">
                  <c:v>1986</c:v>
                </c:pt>
                <c:pt idx="60">
                  <c:v>1987</c:v>
                </c:pt>
                <c:pt idx="61">
                  <c:v>1988</c:v>
                </c:pt>
                <c:pt idx="62">
                  <c:v>1989</c:v>
                </c:pt>
                <c:pt idx="63">
                  <c:v>1990</c:v>
                </c:pt>
                <c:pt idx="64">
                  <c:v>1991</c:v>
                </c:pt>
                <c:pt idx="65">
                  <c:v>1992</c:v>
                </c:pt>
                <c:pt idx="66">
                  <c:v>1993</c:v>
                </c:pt>
                <c:pt idx="67">
                  <c:v>1994</c:v>
                </c:pt>
                <c:pt idx="68">
                  <c:v>1995</c:v>
                </c:pt>
                <c:pt idx="69">
                  <c:v>1996</c:v>
                </c:pt>
                <c:pt idx="70">
                  <c:v>1997</c:v>
                </c:pt>
                <c:pt idx="71">
                  <c:v>1998</c:v>
                </c:pt>
                <c:pt idx="72">
                  <c:v>1999</c:v>
                </c:pt>
                <c:pt idx="73">
                  <c:v>2000</c:v>
                </c:pt>
                <c:pt idx="74">
                  <c:v>2001</c:v>
                </c:pt>
                <c:pt idx="75">
                  <c:v>2002</c:v>
                </c:pt>
                <c:pt idx="76">
                  <c:v>2003</c:v>
                </c:pt>
                <c:pt idx="77">
                  <c:v>2004</c:v>
                </c:pt>
                <c:pt idx="78">
                  <c:v>2005</c:v>
                </c:pt>
                <c:pt idx="79">
                  <c:v>2006</c:v>
                </c:pt>
                <c:pt idx="80">
                  <c:v>2007</c:v>
                </c:pt>
                <c:pt idx="81">
                  <c:v>2008</c:v>
                </c:pt>
                <c:pt idx="82">
                  <c:v>2009</c:v>
                </c:pt>
                <c:pt idx="83">
                  <c:v>2010</c:v>
                </c:pt>
                <c:pt idx="84">
                  <c:v>2011</c:v>
                </c:pt>
              </c:numCache>
            </c:numRef>
          </c:xVal>
          <c:yVal>
            <c:numRef>
              <c:f>Sheet1!$I$2:$I$86</c:f>
              <c:numCache>
                <c:formatCode>0.000</c:formatCode>
                <c:ptCount val="85"/>
                <c:pt idx="0">
                  <c:v>0.116438356164384</c:v>
                </c:pt>
                <c:pt idx="1">
                  <c:v>0.11545623836126601</c:v>
                </c:pt>
                <c:pt idx="2">
                  <c:v>0.10062893081761</c:v>
                </c:pt>
                <c:pt idx="3">
                  <c:v>0.160636758321274</c:v>
                </c:pt>
                <c:pt idx="4">
                  <c:v>9.0490797546012303E-2</c:v>
                </c:pt>
                <c:pt idx="5">
                  <c:v>0.138586956521739</c:v>
                </c:pt>
                <c:pt idx="6">
                  <c:v>9.0112640801001204E-2</c:v>
                </c:pt>
                <c:pt idx="7">
                  <c:v>9.44444444444444E-2</c:v>
                </c:pt>
                <c:pt idx="8">
                  <c:v>0.17995910020449901</c:v>
                </c:pt>
                <c:pt idx="9">
                  <c:v>0.106870229007634</c:v>
                </c:pt>
                <c:pt idx="10">
                  <c:v>0.13459268004722499</c:v>
                </c:pt>
                <c:pt idx="11">
                  <c:v>0.106719367588933</c:v>
                </c:pt>
                <c:pt idx="12">
                  <c:v>0.133414932680539</c:v>
                </c:pt>
                <c:pt idx="13">
                  <c:v>0.118168389955687</c:v>
                </c:pt>
                <c:pt idx="14">
                  <c:v>0.13658070678128001</c:v>
                </c:pt>
                <c:pt idx="15">
                  <c:v>0.131378935939197</c:v>
                </c:pt>
                <c:pt idx="16">
                  <c:v>0.13398692810457499</c:v>
                </c:pt>
                <c:pt idx="17">
                  <c:v>0.126358695652174</c:v>
                </c:pt>
                <c:pt idx="18">
                  <c:v>0.146341463414634</c:v>
                </c:pt>
                <c:pt idx="19">
                  <c:v>0.15661252900232001</c:v>
                </c:pt>
                <c:pt idx="20">
                  <c:v>0.12432847275518</c:v>
                </c:pt>
                <c:pt idx="21">
                  <c:v>0.12555720653788999</c:v>
                </c:pt>
                <c:pt idx="22">
                  <c:v>0.13351134846461901</c:v>
                </c:pt>
                <c:pt idx="23">
                  <c:v>0.12586605080831401</c:v>
                </c:pt>
                <c:pt idx="24">
                  <c:v>0.111684655091506</c:v>
                </c:pt>
                <c:pt idx="25">
                  <c:v>0.15170105967652001</c:v>
                </c:pt>
                <c:pt idx="26">
                  <c:v>0.11734455352968701</c:v>
                </c:pt>
                <c:pt idx="27">
                  <c:v>0.12870813397129199</c:v>
                </c:pt>
                <c:pt idx="28">
                  <c:v>0.105314009661836</c:v>
                </c:pt>
                <c:pt idx="29">
                  <c:v>0.107838891294933</c:v>
                </c:pt>
                <c:pt idx="30">
                  <c:v>0.104933981931897</c:v>
                </c:pt>
                <c:pt idx="31">
                  <c:v>0.117781402936378</c:v>
                </c:pt>
                <c:pt idx="32">
                  <c:v>0.12646370023419201</c:v>
                </c:pt>
                <c:pt idx="33">
                  <c:v>0.12400415656390699</c:v>
                </c:pt>
                <c:pt idx="34">
                  <c:v>0.12915936952714499</c:v>
                </c:pt>
                <c:pt idx="35">
                  <c:v>0.103811841038118</c:v>
                </c:pt>
                <c:pt idx="36">
                  <c:v>9.9108367626886101E-2</c:v>
                </c:pt>
                <c:pt idx="37">
                  <c:v>0.14565299209634899</c:v>
                </c:pt>
                <c:pt idx="38">
                  <c:v>0.109992254066615</c:v>
                </c:pt>
                <c:pt idx="39">
                  <c:v>0.109873793615442</c:v>
                </c:pt>
                <c:pt idx="40">
                  <c:v>0.110419026047565</c:v>
                </c:pt>
                <c:pt idx="41">
                  <c:v>0.104949017657299</c:v>
                </c:pt>
                <c:pt idx="42">
                  <c:v>9.4960212201591496E-2</c:v>
                </c:pt>
                <c:pt idx="43">
                  <c:v>0.11129800953181899</c:v>
                </c:pt>
                <c:pt idx="44">
                  <c:v>9.5103092783505094E-2</c:v>
                </c:pt>
                <c:pt idx="45">
                  <c:v>0.104816722205392</c:v>
                </c:pt>
                <c:pt idx="46">
                  <c:v>8.6776859504132206E-2</c:v>
                </c:pt>
                <c:pt idx="47">
                  <c:v>7.6063829787234E-2</c:v>
                </c:pt>
                <c:pt idx="48">
                  <c:v>7.7448747152619596E-2</c:v>
                </c:pt>
                <c:pt idx="49">
                  <c:v>6.83923058655901E-2</c:v>
                </c:pt>
                <c:pt idx="50">
                  <c:v>9.3284387821204906E-2</c:v>
                </c:pt>
                <c:pt idx="51">
                  <c:v>8.1086956521739098E-2</c:v>
                </c:pt>
                <c:pt idx="52">
                  <c:v>0.107901234567901</c:v>
                </c:pt>
                <c:pt idx="53">
                  <c:v>9.0731707317073099E-2</c:v>
                </c:pt>
                <c:pt idx="54">
                  <c:v>5.3384367445608399E-2</c:v>
                </c:pt>
                <c:pt idx="55">
                  <c:v>8.8964603445012294E-2</c:v>
                </c:pt>
                <c:pt idx="56">
                  <c:v>9.53856187836295E-2</c:v>
                </c:pt>
                <c:pt idx="57">
                  <c:v>8.9763779527558998E-2</c:v>
                </c:pt>
                <c:pt idx="58">
                  <c:v>8.3688151519600601E-2</c:v>
                </c:pt>
                <c:pt idx="59">
                  <c:v>0.10029325513196501</c:v>
                </c:pt>
                <c:pt idx="60">
                  <c:v>8.2465753424657506E-2</c:v>
                </c:pt>
                <c:pt idx="61">
                  <c:v>0.100111111111111</c:v>
                </c:pt>
                <c:pt idx="62">
                  <c:v>8.5294117647058798E-2</c:v>
                </c:pt>
                <c:pt idx="63">
                  <c:v>9.8095238095238096E-2</c:v>
                </c:pt>
                <c:pt idx="64">
                  <c:v>8.1084337349397601E-2</c:v>
                </c:pt>
                <c:pt idx="65">
                  <c:v>9.6250000000000002E-2</c:v>
                </c:pt>
                <c:pt idx="66">
                  <c:v>8.6276595744680801E-2</c:v>
                </c:pt>
                <c:pt idx="67">
                  <c:v>8.7064220183486196E-2</c:v>
                </c:pt>
                <c:pt idx="68">
                  <c:v>9.5825242718446599E-2</c:v>
                </c:pt>
                <c:pt idx="69">
                  <c:v>9.2038834951456303E-2</c:v>
                </c:pt>
                <c:pt idx="70">
                  <c:v>8.7666666666666698E-2</c:v>
                </c:pt>
                <c:pt idx="71">
                  <c:v>0.10153153153153199</c:v>
                </c:pt>
                <c:pt idx="72">
                  <c:v>0.11034188034188</c:v>
                </c:pt>
                <c:pt idx="73">
                  <c:v>0.106962962962963</c:v>
                </c:pt>
                <c:pt idx="74">
                  <c:v>9.97080291970803E-2</c:v>
                </c:pt>
                <c:pt idx="75">
                  <c:v>0.101044776119403</c:v>
                </c:pt>
                <c:pt idx="76">
                  <c:v>9.5163398692810403E-2</c:v>
                </c:pt>
                <c:pt idx="77">
                  <c:v>9.4635761589403899E-2</c:v>
                </c:pt>
                <c:pt idx="78">
                  <c:v>0.104277108433735</c:v>
                </c:pt>
                <c:pt idx="79">
                  <c:v>9.3170869934825706E-2</c:v>
                </c:pt>
                <c:pt idx="80">
                  <c:v>0.102390394359991</c:v>
                </c:pt>
                <c:pt idx="81">
                  <c:v>8.45170876671619E-2</c:v>
                </c:pt>
                <c:pt idx="82">
                  <c:v>8.8143176733780706E-2</c:v>
                </c:pt>
                <c:pt idx="83">
                  <c:v>0.116551900025504</c:v>
                </c:pt>
                <c:pt idx="84">
                  <c:v>9.5672543459499396E-2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1205248"/>
        <c:axId val="331219712"/>
      </c:scatterChart>
      <c:valAx>
        <c:axId val="331205248"/>
        <c:scaling>
          <c:orientation val="minMax"/>
          <c:max val="2015"/>
          <c:min val="1925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31219712"/>
        <c:crosses val="autoZero"/>
        <c:crossBetween val="midCat"/>
      </c:valAx>
      <c:valAx>
        <c:axId val="3312197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/>
                  <a:t>Fraction of presentations</a:t>
                </a:r>
              </a:p>
            </c:rich>
          </c:tx>
          <c:overlay val="0"/>
        </c:title>
        <c:numFmt formatCode="0.000" sourceLinked="1"/>
        <c:majorTickMark val="out"/>
        <c:minorTickMark val="none"/>
        <c:tickLblPos val="nextTo"/>
        <c:crossAx val="33120524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0020-03CA-3143-91D2-CB4C8A42C2B2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AB80C-FB98-F147-ACA0-2F688C61D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1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4396-8118-8549-932C-A7003F572B4C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759A-A76F-5C46-941B-F261A62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6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4396-8118-8549-932C-A7003F572B4C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759A-A76F-5C46-941B-F261A62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20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4396-8118-8549-932C-A7003F572B4C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759A-A76F-5C46-941B-F261A62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6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4396-8118-8549-932C-A7003F572B4C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759A-A76F-5C46-941B-F261A62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97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4396-8118-8549-932C-A7003F572B4C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759A-A76F-5C46-941B-F261A62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24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4396-8118-8549-932C-A7003F572B4C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759A-A76F-5C46-941B-F261A62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2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4396-8118-8549-932C-A7003F572B4C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759A-A76F-5C46-941B-F261A62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3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4396-8118-8549-932C-A7003F572B4C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759A-A76F-5C46-941B-F261A62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2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4396-8118-8549-932C-A7003F572B4C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759A-A76F-5C46-941B-F261A62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9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4396-8118-8549-932C-A7003F572B4C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759A-A76F-5C46-941B-F261A62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1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4396-8118-8549-932C-A7003F572B4C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759A-A76F-5C46-941B-F261A62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2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E4396-8118-8549-932C-A7003F572B4C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0759A-A76F-5C46-941B-F261A62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8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053" y="681789"/>
            <a:ext cx="508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History of Chemistry Workshop: Inorganic Chemistry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8947" y="1435404"/>
            <a:ext cx="510022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What is “Inorganic Chemistry”?</a:t>
            </a:r>
          </a:p>
          <a:p>
            <a:r>
              <a:rPr lang="en-US" dirty="0"/>
              <a:t>	</a:t>
            </a:r>
            <a:r>
              <a:rPr lang="en-US" dirty="0" smtClean="0"/>
              <a:t>- descriptor or professional subfield</a:t>
            </a:r>
          </a:p>
          <a:p>
            <a:r>
              <a:rPr lang="en-US" dirty="0"/>
              <a:t>	</a:t>
            </a:r>
            <a:r>
              <a:rPr lang="en-US" dirty="0" smtClean="0"/>
              <a:t>- same as “General Chemistry”?</a:t>
            </a:r>
          </a:p>
          <a:p>
            <a:endParaRPr lang="en-US" dirty="0"/>
          </a:p>
          <a:p>
            <a:r>
              <a:rPr lang="en-US" dirty="0" smtClean="0"/>
              <a:t>• Highlights from the inorganic timeline</a:t>
            </a:r>
          </a:p>
          <a:p>
            <a:r>
              <a:rPr lang="en-US" dirty="0"/>
              <a:t>	</a:t>
            </a:r>
            <a:r>
              <a:rPr lang="en-US" dirty="0" smtClean="0"/>
              <a:t>- Lavoisier: origin of modern chemistry</a:t>
            </a:r>
          </a:p>
          <a:p>
            <a:r>
              <a:rPr lang="en-US" dirty="0"/>
              <a:t>	</a:t>
            </a:r>
            <a:r>
              <a:rPr lang="en-US" dirty="0" smtClean="0"/>
              <a:t>( </a:t>
            </a:r>
            <a:r>
              <a:rPr lang="en-US" dirty="0" err="1" smtClean="0"/>
              <a:t>Frankland</a:t>
            </a:r>
            <a:r>
              <a:rPr lang="en-US" dirty="0"/>
              <a:t>:</a:t>
            </a:r>
            <a:r>
              <a:rPr lang="en-US" dirty="0" smtClean="0"/>
              <a:t> introduction of organometallics)</a:t>
            </a:r>
          </a:p>
          <a:p>
            <a:r>
              <a:rPr lang="en-US" dirty="0"/>
              <a:t>	</a:t>
            </a:r>
            <a:r>
              <a:rPr lang="en-US" dirty="0" smtClean="0"/>
              <a:t>- Mendeleev: periodic table</a:t>
            </a:r>
          </a:p>
          <a:p>
            <a:r>
              <a:rPr lang="en-US" dirty="0"/>
              <a:t>	</a:t>
            </a:r>
            <a:r>
              <a:rPr lang="en-US" dirty="0" smtClean="0"/>
              <a:t>- Werner: elucidation of coordination chemistry</a:t>
            </a:r>
          </a:p>
          <a:p>
            <a:r>
              <a:rPr lang="en-US" dirty="0"/>
              <a:t>	</a:t>
            </a:r>
            <a:r>
              <a:rPr lang="en-US" dirty="0" smtClean="0"/>
              <a:t>- Wilkinson: introduction of organometallics</a:t>
            </a:r>
          </a:p>
          <a:p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Basolo</a:t>
            </a:r>
            <a:r>
              <a:rPr lang="en-US" dirty="0"/>
              <a:t>:</a:t>
            </a:r>
            <a:r>
              <a:rPr lang="en-US" dirty="0" smtClean="0"/>
              <a:t> mechanism in inorganic chemistry</a:t>
            </a:r>
          </a:p>
          <a:p>
            <a:endParaRPr lang="en-US" dirty="0"/>
          </a:p>
          <a:p>
            <a:r>
              <a:rPr lang="en-US" dirty="0" smtClean="0"/>
              <a:t>• Recent (and future?) directions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96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95685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nterest </a:t>
            </a:r>
            <a:r>
              <a:rPr lang="en-US" dirty="0" smtClean="0">
                <a:solidFill>
                  <a:srgbClr val="FF0000"/>
                </a:solidFill>
              </a:rPr>
              <a:t>among chemists </a:t>
            </a:r>
            <a:r>
              <a:rPr lang="en-US" dirty="0" smtClean="0"/>
              <a:t>arguably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took off around the middle of the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9031" y="5011841"/>
            <a:ext cx="693180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 Share of presentations at ACS National Meetings in Organic </a:t>
            </a:r>
            <a:r>
              <a:rPr lang="en-US" sz="1600" dirty="0"/>
              <a:t>(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/>
              </a:rPr>
              <a:t>w</a:t>
            </a:r>
            <a:r>
              <a:rPr lang="en-US" sz="1600" dirty="0"/>
              <a:t>)</a:t>
            </a:r>
            <a:r>
              <a:rPr lang="en-US" sz="1600" dirty="0" smtClean="0"/>
              <a:t>, Physical </a:t>
            </a:r>
            <a:r>
              <a:rPr lang="en-US" sz="1600" dirty="0"/>
              <a:t>(</a:t>
            </a:r>
            <a:r>
              <a:rPr lang="en-US" sz="1600" dirty="0">
                <a:solidFill>
                  <a:schemeClr val="accent2"/>
                </a:solidFill>
                <a:latin typeface="Wingdings"/>
              </a:rPr>
              <a:t>n</a:t>
            </a:r>
            <a:r>
              <a:rPr lang="en-US" sz="1600" dirty="0"/>
              <a:t>)</a:t>
            </a:r>
            <a:r>
              <a:rPr lang="en-US" sz="1600" dirty="0" smtClean="0"/>
              <a:t>,</a:t>
            </a:r>
            <a:br>
              <a:rPr lang="en-US" sz="1600" dirty="0" smtClean="0"/>
            </a:br>
            <a:r>
              <a:rPr lang="en-US" sz="1600" dirty="0" smtClean="0"/>
              <a:t> </a:t>
            </a:r>
            <a:r>
              <a:rPr lang="en-US" sz="1600" dirty="0"/>
              <a:t>and </a:t>
            </a:r>
            <a:r>
              <a:rPr lang="en-US" sz="1600" dirty="0" smtClean="0"/>
              <a:t>Inorganic </a:t>
            </a:r>
            <a:r>
              <a:rPr lang="en-US" sz="1600" dirty="0"/>
              <a:t>(</a:t>
            </a:r>
            <a:r>
              <a:rPr lang="en-US" sz="1600" dirty="0">
                <a:solidFill>
                  <a:schemeClr val="accent3"/>
                </a:solidFill>
                <a:latin typeface="Zapf Dingbats"/>
              </a:rPr>
              <a:t>s</a:t>
            </a:r>
            <a:r>
              <a:rPr lang="en-US" sz="1600" dirty="0" smtClean="0"/>
              <a:t>) Divisions, 1925-2012 (trend lines are 10-year moving averages) </a:t>
            </a:r>
            <a:endParaRPr lang="en-US" sz="1600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568860343"/>
              </p:ext>
            </p:extLst>
          </p:nvPr>
        </p:nvGraphicFramePr>
        <p:xfrm>
          <a:off x="626199" y="909053"/>
          <a:ext cx="7714637" cy="4691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64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942" y="779376"/>
            <a:ext cx="3905585" cy="5896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8947" y="189650"/>
            <a:ext cx="1904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more detail…..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52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9684" y="339194"/>
            <a:ext cx="3848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Lavoisier and the “chemical revolution”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2211" y="866624"/>
            <a:ext cx="6690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Phlogiston as prevailing explanatory system for most of 18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/>
              <a:t>	</a:t>
            </a:r>
            <a:r>
              <a:rPr lang="en-US" dirty="0" smtClean="0"/>
              <a:t>- Stahl, 1718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582" y="1644316"/>
            <a:ext cx="6976887" cy="13194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788" y="2963779"/>
            <a:ext cx="2433053" cy="32136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0419" y="6299018"/>
            <a:ext cx="3000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Georg Ernst Stahl (1659-1734)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23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9684" y="339194"/>
            <a:ext cx="3848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Lavoisier and the “chemical revolution”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2211" y="764492"/>
            <a:ext cx="342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Oxygen as fundamental principle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75582" y="6414350"/>
            <a:ext cx="6572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Further reading: </a:t>
            </a:r>
            <a:r>
              <a:rPr lang="en-US" i="1" dirty="0" smtClean="0"/>
              <a:t>Oxygen</a:t>
            </a:r>
            <a:r>
              <a:rPr lang="en-US" dirty="0" smtClean="0"/>
              <a:t>, a play by Carl </a:t>
            </a:r>
            <a:r>
              <a:rPr lang="en-US" dirty="0" err="1" smtClean="0"/>
              <a:t>Djerassi</a:t>
            </a:r>
            <a:r>
              <a:rPr lang="en-US" dirty="0" smtClean="0"/>
              <a:t> and Roald Hoffmann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582" y="1158069"/>
            <a:ext cx="6763272" cy="24059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3564052"/>
            <a:ext cx="1858212" cy="21852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679" y="5860352"/>
            <a:ext cx="3362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Carl Wilhelm Scheele (1742-1786)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981" y="3645484"/>
            <a:ext cx="1588992" cy="210382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66196" y="5873175"/>
            <a:ext cx="2882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Joseph Priestley (1733-1804)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3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9684" y="339194"/>
            <a:ext cx="3848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Lavoisier and the “chemical revolution”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1474" y="976064"/>
            <a:ext cx="81433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Lavoisier restructured chemistry from fundamental principles [and] provided </a:t>
            </a:r>
            <a:r>
              <a:rPr lang="en-US" dirty="0" smtClean="0"/>
              <a:t>it</a:t>
            </a:r>
          </a:p>
          <a:p>
            <a:r>
              <a:rPr lang="en-US" dirty="0" smtClean="0"/>
              <a:t>with </a:t>
            </a:r>
            <a:r>
              <a:rPr lang="en-US" dirty="0"/>
              <a:t>a new language and fresh goals. . . . A modern chemist, on looking at a </a:t>
            </a:r>
            <a:r>
              <a:rPr lang="en-US" dirty="0" smtClean="0"/>
              <a:t>chemical</a:t>
            </a:r>
          </a:p>
          <a:p>
            <a:r>
              <a:rPr lang="en-US" dirty="0" smtClean="0"/>
              <a:t>treatise </a:t>
            </a:r>
            <a:r>
              <a:rPr lang="en-US" dirty="0"/>
              <a:t>published before Lavoisier’s time, would find it incomprehensible; </a:t>
            </a:r>
            <a:r>
              <a:rPr lang="en-US" dirty="0" smtClean="0"/>
              <a:t>but</a:t>
            </a:r>
          </a:p>
          <a:p>
            <a:r>
              <a:rPr lang="en-US" dirty="0" smtClean="0"/>
              <a:t>everything </a:t>
            </a:r>
            <a:r>
              <a:rPr lang="en-US" dirty="0"/>
              <a:t>written by Lavoisier himself, or composed a few years after his death</a:t>
            </a:r>
            <a:r>
              <a:rPr lang="en-US" dirty="0" smtClean="0"/>
              <a:t>,</a:t>
            </a:r>
          </a:p>
          <a:p>
            <a:r>
              <a:rPr lang="en-US" dirty="0" smtClean="0"/>
              <a:t>would </a:t>
            </a:r>
            <a:r>
              <a:rPr lang="en-US" dirty="0"/>
              <a:t>cause a modern reader little difficulty.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81089" y="2268726"/>
            <a:ext cx="71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Brock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684" y="2822724"/>
            <a:ext cx="2379579" cy="33016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27158" y="6272281"/>
            <a:ext cx="2993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Antoine Lavoisier (1743-1794)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00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9684" y="154528"/>
            <a:ext cx="394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Frankland</a:t>
            </a:r>
            <a:r>
              <a:rPr lang="en-US" dirty="0" smtClean="0"/>
              <a:t> and organometallic chemistry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400" y="820457"/>
            <a:ext cx="6982726" cy="375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18236" y="1239863"/>
            <a:ext cx="1687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Frankland</a:t>
            </a:r>
            <a:r>
              <a:rPr lang="en-US" dirty="0" smtClean="0"/>
              <a:t>, 1852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00" y="1357082"/>
            <a:ext cx="2750553" cy="35734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51845" y="3007895"/>
            <a:ext cx="40898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(Note: these are modern representations;</a:t>
            </a:r>
            <a:br>
              <a:rPr lang="en-US" dirty="0" smtClean="0"/>
            </a:br>
            <a:r>
              <a:rPr lang="en-US" dirty="0" smtClean="0"/>
              <a:t> atomic weights and hence formulae </a:t>
            </a:r>
          </a:p>
          <a:p>
            <a:r>
              <a:rPr lang="en-US" dirty="0" smtClean="0"/>
              <a:t> were still uncertain at that time)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052" y="1798721"/>
            <a:ext cx="4484993" cy="8883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1789" y="5200316"/>
            <a:ext cx="3062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Edward </a:t>
            </a:r>
            <a:r>
              <a:rPr lang="en-US" dirty="0" err="1" smtClean="0"/>
              <a:t>Frankland</a:t>
            </a:r>
            <a:r>
              <a:rPr lang="en-US" dirty="0" smtClean="0"/>
              <a:t> (1825-1899)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09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9684" y="154528"/>
            <a:ext cx="394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Frankland</a:t>
            </a:r>
            <a:r>
              <a:rPr lang="en-US" dirty="0" smtClean="0"/>
              <a:t> and organometallic chemistry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4211" y="788737"/>
            <a:ext cx="859145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Findings played key role in </a:t>
            </a:r>
            <a:r>
              <a:rPr lang="en-US" dirty="0" err="1" smtClean="0"/>
              <a:t>Frankland’s</a:t>
            </a:r>
            <a:r>
              <a:rPr lang="en-US" dirty="0" smtClean="0"/>
              <a:t> formulation of the concept of combining capacity</a:t>
            </a:r>
            <a:br>
              <a:rPr lang="en-US" dirty="0" smtClean="0"/>
            </a:br>
            <a:r>
              <a:rPr lang="en-US" dirty="0" smtClean="0"/>
              <a:t> 	-  valence</a:t>
            </a:r>
          </a:p>
          <a:p>
            <a:endParaRPr lang="en-US" dirty="0"/>
          </a:p>
          <a:p>
            <a:r>
              <a:rPr lang="en-US" dirty="0" smtClean="0"/>
              <a:t>• Concept used mainly in organic, not inorganic chemistry — why?</a:t>
            </a:r>
          </a:p>
          <a:p>
            <a:endParaRPr lang="en-US" dirty="0"/>
          </a:p>
          <a:p>
            <a:r>
              <a:rPr lang="en-US" dirty="0" smtClean="0"/>
              <a:t>	- </a:t>
            </a:r>
            <a:r>
              <a:rPr lang="en-US" dirty="0"/>
              <a:t>multiple combining formulae for many elements confused matters?</a:t>
            </a:r>
          </a:p>
          <a:p>
            <a:r>
              <a:rPr lang="en-US" dirty="0" smtClean="0"/>
              <a:t>	- </a:t>
            </a:r>
            <a:r>
              <a:rPr lang="en-US" dirty="0"/>
              <a:t>inorganic chemistry wasn’t respectable enough to attract conceptual thought?</a:t>
            </a:r>
          </a:p>
          <a:p>
            <a:endParaRPr lang="en-US" dirty="0"/>
          </a:p>
          <a:p>
            <a:r>
              <a:rPr lang="en-US" dirty="0" smtClean="0"/>
              <a:t>• Organometallic chemistry of the </a:t>
            </a:r>
            <a:r>
              <a:rPr lang="en-US" dirty="0" smtClean="0">
                <a:solidFill>
                  <a:srgbClr val="FF0000"/>
                </a:solidFill>
              </a:rPr>
              <a:t>main-group metals </a:t>
            </a:r>
            <a:r>
              <a:rPr lang="en-US" dirty="0" smtClean="0"/>
              <a:t>(essentially all there was then)</a:t>
            </a:r>
            <a:br>
              <a:rPr lang="en-US" dirty="0" smtClean="0"/>
            </a:br>
            <a:r>
              <a:rPr lang="en-US" dirty="0" smtClean="0"/>
              <a:t>   remained the virtually exclusive province of organic chemistry, through and beyond the</a:t>
            </a:r>
            <a:br>
              <a:rPr lang="en-US" dirty="0" smtClean="0"/>
            </a:br>
            <a:r>
              <a:rPr lang="en-US" dirty="0" smtClean="0"/>
              <a:t>   important development of </a:t>
            </a:r>
            <a:r>
              <a:rPr lang="en-US" dirty="0" err="1" smtClean="0"/>
              <a:t>organomagnesium</a:t>
            </a:r>
            <a:r>
              <a:rPr lang="en-US" dirty="0" smtClean="0"/>
              <a:t> chemistry (</a:t>
            </a:r>
            <a:r>
              <a:rPr lang="en-US" dirty="0" err="1" smtClean="0"/>
              <a:t>Barbier</a:t>
            </a:r>
            <a:r>
              <a:rPr lang="en-US" dirty="0" smtClean="0"/>
              <a:t>/Grignard, 1899)</a:t>
            </a:r>
          </a:p>
          <a:p>
            <a:endParaRPr lang="en-US" dirty="0"/>
          </a:p>
          <a:p>
            <a:r>
              <a:rPr lang="en-US" dirty="0" smtClean="0"/>
              <a:t>	- we will come back to </a:t>
            </a:r>
            <a:r>
              <a:rPr lang="en-US" dirty="0" err="1" smtClean="0"/>
              <a:t>organo</a:t>
            </a:r>
            <a:r>
              <a:rPr lang="en-US" dirty="0" smtClean="0"/>
              <a:t>-</a:t>
            </a:r>
            <a:r>
              <a:rPr lang="en-US" dirty="0" smtClean="0">
                <a:solidFill>
                  <a:srgbClr val="FF0000"/>
                </a:solidFill>
              </a:rPr>
              <a:t>transition metal </a:t>
            </a:r>
            <a:r>
              <a:rPr lang="en-US" dirty="0" smtClean="0"/>
              <a:t>chemistry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9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9684" y="154528"/>
            <a:ext cx="3352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Mendeleev and the periodic table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4211" y="788737"/>
            <a:ext cx="820699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Attempts at systematic classification of elements go back to early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endParaRPr lang="en-US" dirty="0"/>
          </a:p>
          <a:p>
            <a:r>
              <a:rPr lang="en-US" dirty="0" smtClean="0"/>
              <a:t>	- “Triads”: groups of 3 chemically similar elements whose atomic weights formed</a:t>
            </a:r>
          </a:p>
          <a:p>
            <a:r>
              <a:rPr lang="en-US" dirty="0"/>
              <a:t>	</a:t>
            </a:r>
            <a:r>
              <a:rPr lang="en-US" dirty="0" smtClean="0"/>
              <a:t>  regular patterns: middle one close to average of other two</a:t>
            </a:r>
          </a:p>
          <a:p>
            <a:r>
              <a:rPr lang="en-US" dirty="0" smtClean="0"/>
              <a:t>			</a:t>
            </a:r>
            <a:r>
              <a:rPr lang="en-US" dirty="0" err="1" smtClean="0"/>
              <a:t>Ca</a:t>
            </a:r>
            <a:r>
              <a:rPr lang="en-US" dirty="0" smtClean="0"/>
              <a:t> 27.5, </a:t>
            </a:r>
            <a:r>
              <a:rPr lang="en-US" dirty="0" err="1" smtClean="0"/>
              <a:t>Sr</a:t>
            </a:r>
            <a:r>
              <a:rPr lang="en-US" dirty="0" smtClean="0"/>
              <a:t> 50, Ba 72.5		</a:t>
            </a:r>
            <a:r>
              <a:rPr lang="en-US" dirty="0" err="1" smtClean="0"/>
              <a:t>Cl</a:t>
            </a:r>
            <a:r>
              <a:rPr lang="en-US" dirty="0" smtClean="0"/>
              <a:t> 35.5, Br 78.4, I 126.5</a:t>
            </a:r>
            <a:endParaRPr lang="en-US" dirty="0"/>
          </a:p>
          <a:p>
            <a:r>
              <a:rPr lang="en-US" dirty="0" smtClean="0"/>
              <a:t>													 (</a:t>
            </a:r>
            <a:r>
              <a:rPr lang="en-US" dirty="0" err="1" smtClean="0"/>
              <a:t>Döbereiner</a:t>
            </a:r>
            <a:r>
              <a:rPr lang="en-US" dirty="0" smtClean="0"/>
              <a:t>, 1816)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636643"/>
            <a:ext cx="2540000" cy="276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45895" y="5735052"/>
            <a:ext cx="4098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Johann Wolfgang </a:t>
            </a:r>
            <a:r>
              <a:rPr lang="en-US" dirty="0" err="1" smtClean="0"/>
              <a:t>Döbereiner</a:t>
            </a:r>
            <a:r>
              <a:rPr lang="en-US" dirty="0" smtClean="0"/>
              <a:t> (1780-1849)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44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9684" y="154528"/>
            <a:ext cx="3352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Mendeleev and the periodic table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4211" y="550597"/>
            <a:ext cx="82701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Attempts at systematic classification of elements go back to early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endParaRPr lang="en-US" dirty="0"/>
          </a:p>
          <a:p>
            <a:r>
              <a:rPr lang="en-US" dirty="0" smtClean="0"/>
              <a:t>	- “Octaves”: arranging elements in order of increasing atomic weight gave pattern</a:t>
            </a:r>
          </a:p>
          <a:p>
            <a:r>
              <a:rPr lang="en-US" dirty="0"/>
              <a:t>	</a:t>
            </a:r>
            <a:r>
              <a:rPr lang="en-US" dirty="0" smtClean="0"/>
              <a:t>  of repeating similar chemical behavior every 8</a:t>
            </a:r>
            <a:r>
              <a:rPr lang="en-US" baseline="30000" dirty="0" smtClean="0"/>
              <a:t>th</a:t>
            </a:r>
            <a:r>
              <a:rPr lang="en-US" dirty="0" smtClean="0"/>
              <a:t> element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817" y="1750926"/>
            <a:ext cx="6990771" cy="19973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60330" y="3900175"/>
            <a:ext cx="1826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(Newlands, </a:t>
            </a:r>
            <a:r>
              <a:rPr lang="en-US" dirty="0" smtClean="0"/>
              <a:t>1866)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08" y="3900175"/>
            <a:ext cx="1656759" cy="22818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75993" y="6275256"/>
            <a:ext cx="2797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John Newlands (1837-1898)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3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9684" y="154528"/>
            <a:ext cx="3352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Mendeleev and the periodic table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8766" y="523860"/>
            <a:ext cx="88152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Mendeleev: obtained a table with extensive repeating (“periodic”) properties from</a:t>
            </a:r>
            <a:br>
              <a:rPr lang="en-US" dirty="0" smtClean="0"/>
            </a:br>
            <a:r>
              <a:rPr lang="en-US" dirty="0" smtClean="0"/>
              <a:t>   such an arrangement (1869)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- enabled prediction of “missing” elements as well as hitherto unknown atomic weights</a:t>
            </a:r>
          </a:p>
          <a:p>
            <a:r>
              <a:rPr lang="en-US" dirty="0"/>
              <a:t>	</a:t>
            </a:r>
            <a:r>
              <a:rPr lang="en-US" dirty="0" smtClean="0"/>
              <a:t>- similar work done independently by </a:t>
            </a:r>
            <a:r>
              <a:rPr lang="en-US" dirty="0" err="1" smtClean="0"/>
              <a:t>Lothar</a:t>
            </a:r>
            <a:r>
              <a:rPr lang="en-US" dirty="0" smtClean="0"/>
              <a:t> Meyer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08" y="1989066"/>
            <a:ext cx="3776261" cy="46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0474" y="735373"/>
            <a:ext cx="654642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“Chemistry” was an undifferentiated field until well into the 1800s</a:t>
            </a:r>
          </a:p>
          <a:p>
            <a:endParaRPr lang="en-US" dirty="0"/>
          </a:p>
          <a:p>
            <a:r>
              <a:rPr lang="en-US" dirty="0" smtClean="0"/>
              <a:t>• First usage of terms “inorganic” and “organic” ca. 1775 (?)</a:t>
            </a:r>
          </a:p>
          <a:p>
            <a:r>
              <a:rPr lang="en-US" dirty="0"/>
              <a:t> </a:t>
            </a:r>
            <a:r>
              <a:rPr lang="en-US" dirty="0" smtClean="0"/>
              <a:t>     - distinguish origin of substances: mineral vs. animal/vegetable</a:t>
            </a:r>
          </a:p>
          <a:p>
            <a:r>
              <a:rPr lang="en-US" dirty="0" smtClean="0"/>
              <a:t>      - attributed to Swedish chemist </a:t>
            </a:r>
            <a:r>
              <a:rPr lang="en-US" dirty="0" err="1" smtClean="0"/>
              <a:t>Torbern</a:t>
            </a:r>
            <a:r>
              <a:rPr lang="en-US" dirty="0" smtClean="0"/>
              <a:t> Bergmann</a:t>
            </a:r>
          </a:p>
          <a:p>
            <a:endParaRPr lang="en-US" dirty="0"/>
          </a:p>
          <a:p>
            <a:r>
              <a:rPr lang="en-US" dirty="0" smtClean="0"/>
              <a:t>• </a:t>
            </a:r>
            <a:r>
              <a:rPr lang="en-US" dirty="0" err="1" smtClean="0"/>
              <a:t>Wöhler’s</a:t>
            </a:r>
            <a:r>
              <a:rPr lang="en-US" dirty="0" smtClean="0"/>
              <a:t> famous experiment disproving </a:t>
            </a:r>
            <a:r>
              <a:rPr lang="en-US" dirty="0" err="1" smtClean="0"/>
              <a:t>vitalism</a:t>
            </a:r>
            <a:r>
              <a:rPr lang="en-US" dirty="0" smtClean="0"/>
              <a:t> (1828)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642" y="2766698"/>
            <a:ext cx="3584492" cy="10641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5158" y="3957053"/>
            <a:ext cx="77893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- urea would generally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be considered organic in current terminology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• First usage of terms “organic </a:t>
            </a:r>
            <a:r>
              <a:rPr lang="en-US" dirty="0">
                <a:solidFill>
                  <a:srgbClr val="FF0000"/>
                </a:solidFill>
              </a:rPr>
              <a:t>chemistry</a:t>
            </a:r>
            <a:r>
              <a:rPr lang="en-US" dirty="0"/>
              <a:t>” and “inorganic </a:t>
            </a:r>
            <a:r>
              <a:rPr lang="en-US" dirty="0">
                <a:solidFill>
                  <a:srgbClr val="FF0000"/>
                </a:solidFill>
              </a:rPr>
              <a:t>chemistry</a:t>
            </a:r>
            <a:r>
              <a:rPr lang="en-US" dirty="0"/>
              <a:t>” in the </a:t>
            </a:r>
            <a:r>
              <a:rPr lang="en-US" dirty="0" smtClean="0"/>
              <a:t>1830s</a:t>
            </a:r>
          </a:p>
          <a:p>
            <a:r>
              <a:rPr lang="en-US" dirty="0" smtClean="0"/>
              <a:t>     - which one would dominate?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44091" y="254061"/>
            <a:ext cx="2127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Rise of specialization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6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1916" y="455414"/>
            <a:ext cx="486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Did Mendeleev revolutionize inorganic chemistry?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0072" y="5013682"/>
            <a:ext cx="3135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Dimitri</a:t>
            </a:r>
            <a:r>
              <a:rPr lang="en-US" dirty="0" smtClean="0"/>
              <a:t> Mendeleev (1834-1907)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19053" y="1383364"/>
            <a:ext cx="414136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“It [the Periodic Table] also provided for inorganic chemistry its first great </a:t>
            </a:r>
            <a:r>
              <a:rPr lang="en-US" dirty="0" smtClean="0"/>
              <a:t>generalization…</a:t>
            </a:r>
            <a:r>
              <a:rPr lang="en-US" dirty="0"/>
              <a:t>.But it is all too easy to overstate its importance for suggesting lines of research…</a:t>
            </a:r>
            <a:r>
              <a:rPr lang="en-US" dirty="0" smtClean="0"/>
              <a:t>.Indeed</a:t>
            </a:r>
            <a:r>
              <a:rPr lang="en-US" dirty="0"/>
              <a:t>, it is not going too far to say that the most important discoveries in inorganic </a:t>
            </a:r>
            <a:r>
              <a:rPr lang="en-US" dirty="0" smtClean="0"/>
              <a:t>chemistry </a:t>
            </a:r>
            <a:r>
              <a:rPr lang="en-US" dirty="0"/>
              <a:t>for the rest of the century not only owed little to the Periodic Table but </a:t>
            </a:r>
            <a:r>
              <a:rPr lang="en-US" dirty="0" smtClean="0"/>
              <a:t>actually offered it an embarrassing challenge.” </a:t>
            </a:r>
          </a:p>
          <a:p>
            <a:r>
              <a:rPr lang="en-US" sz="1600" dirty="0" smtClean="0"/>
              <a:t>								</a:t>
            </a:r>
          </a:p>
          <a:p>
            <a:r>
              <a:rPr lang="en-US" sz="1600" dirty="0" smtClean="0"/>
              <a:t>C. A. Russell, The </a:t>
            </a:r>
            <a:r>
              <a:rPr lang="en-US" sz="1600" dirty="0"/>
              <a:t>structure of </a:t>
            </a:r>
            <a:r>
              <a:rPr lang="en-US" sz="1600" dirty="0" smtClean="0"/>
              <a:t>chemistry, </a:t>
            </a:r>
            <a:r>
              <a:rPr lang="en-US" sz="1600" dirty="0"/>
              <a:t>1976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41916" y="5590877"/>
            <a:ext cx="5100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Mendeleev’s title at </a:t>
            </a:r>
            <a:r>
              <a:rPr lang="en-US" dirty="0"/>
              <a:t>the University of St. </a:t>
            </a:r>
            <a:r>
              <a:rPr lang="en-US" dirty="0" smtClean="0"/>
              <a:t>Petersburg:</a:t>
            </a:r>
          </a:p>
          <a:p>
            <a:r>
              <a:rPr lang="en-US" dirty="0" smtClean="0"/>
              <a:t>     “</a:t>
            </a:r>
            <a:r>
              <a:rPr lang="en-US" dirty="0"/>
              <a:t>Professor of </a:t>
            </a:r>
            <a:r>
              <a:rPr lang="en-US" dirty="0">
                <a:solidFill>
                  <a:srgbClr val="FF0000"/>
                </a:solidFill>
              </a:rPr>
              <a:t>General</a:t>
            </a:r>
            <a:r>
              <a:rPr lang="en-US" dirty="0"/>
              <a:t> (Inorganic) Chemistry” 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" y="1265898"/>
            <a:ext cx="3652558" cy="362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5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3578" y="470387"/>
            <a:ext cx="3519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Werner and coordination chemistry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4414" y="991755"/>
            <a:ext cx="8682861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“Embarrassing challenge” no doubt included “complex” species where valence</a:t>
            </a:r>
            <a:br>
              <a:rPr lang="en-US" dirty="0" smtClean="0"/>
            </a:br>
            <a:r>
              <a:rPr lang="en-US" dirty="0" smtClean="0"/>
              <a:t>   (an important component of the chemical relationships that led to recognizing</a:t>
            </a:r>
            <a:br>
              <a:rPr lang="en-US" dirty="0" smtClean="0"/>
            </a:br>
            <a:r>
              <a:rPr lang="en-US" dirty="0" smtClean="0"/>
              <a:t>   periodic behavior) seemed indeterminate.</a:t>
            </a:r>
          </a:p>
          <a:p>
            <a:endParaRPr lang="en-US" dirty="0"/>
          </a:p>
          <a:p>
            <a:r>
              <a:rPr lang="en-US" dirty="0" smtClean="0"/>
              <a:t>• Cobalt-ammonia-chloride system: </a:t>
            </a:r>
            <a:r>
              <a:rPr lang="en-US" dirty="0"/>
              <a:t>Co(NH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-25000" dirty="0"/>
              <a:t>x</a:t>
            </a:r>
            <a:r>
              <a:rPr lang="en-US" dirty="0"/>
              <a:t>Cl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 smtClean="0"/>
              <a:t>where x </a:t>
            </a:r>
            <a:r>
              <a:rPr lang="en-US" dirty="0"/>
              <a:t>= 3, 4, 5 and </a:t>
            </a:r>
            <a:r>
              <a:rPr lang="en-US" dirty="0" smtClean="0"/>
              <a:t>6</a:t>
            </a:r>
            <a:br>
              <a:rPr lang="en-US" dirty="0" smtClean="0"/>
            </a:br>
            <a:r>
              <a:rPr lang="en-US" dirty="0" smtClean="0"/>
              <a:t>	- different colors; different numbers of </a:t>
            </a:r>
            <a:r>
              <a:rPr lang="en-US" dirty="0" err="1" smtClean="0"/>
              <a:t>precipitable</a:t>
            </a:r>
            <a:r>
              <a:rPr lang="en-US" dirty="0" smtClean="0"/>
              <a:t> </a:t>
            </a:r>
            <a:r>
              <a:rPr lang="en-US" dirty="0" err="1" smtClean="0"/>
              <a:t>Cl</a:t>
            </a:r>
            <a:r>
              <a:rPr lang="en-US" dirty="0" smtClean="0"/>
              <a:t>; multiple “isomers” of some</a:t>
            </a:r>
          </a:p>
          <a:p>
            <a:r>
              <a:rPr lang="en-US" dirty="0"/>
              <a:t>	</a:t>
            </a:r>
            <a:r>
              <a:rPr lang="en-US" dirty="0" smtClean="0"/>
              <a:t>- for “simple” cobalt compounds valence of 3 was thought to be common</a:t>
            </a:r>
          </a:p>
          <a:p>
            <a:r>
              <a:rPr lang="en-US" dirty="0"/>
              <a:t>	</a:t>
            </a:r>
            <a:r>
              <a:rPr lang="en-US" dirty="0" smtClean="0"/>
              <a:t>- what is it here — 6, 7, 8, 9?  How could they all exist?  What could the structures be?</a:t>
            </a:r>
          </a:p>
          <a:p>
            <a:endParaRPr lang="en-US" dirty="0"/>
          </a:p>
          <a:p>
            <a:r>
              <a:rPr lang="en-US" dirty="0" smtClean="0"/>
              <a:t>• Jorgenson model: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66" y="3854078"/>
            <a:ext cx="5966502" cy="2706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179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3578" y="470387"/>
            <a:ext cx="3519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Werner and coordination chemistry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4414" y="991755"/>
            <a:ext cx="7648623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Werner interpretation (1893): “inner-sphere” and “outer-sphere” interactions</a:t>
            </a:r>
          </a:p>
          <a:p>
            <a:endParaRPr lang="en-US" dirty="0"/>
          </a:p>
          <a:p>
            <a:r>
              <a:rPr lang="en-US" dirty="0" smtClean="0"/>
              <a:t>	[</a:t>
            </a:r>
            <a:r>
              <a:rPr lang="en-US" dirty="0"/>
              <a:t>Co(NH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-25000" dirty="0"/>
              <a:t>3</a:t>
            </a:r>
            <a:r>
              <a:rPr lang="en-US" dirty="0"/>
              <a:t>Cl</a:t>
            </a:r>
            <a:r>
              <a:rPr lang="en-US" baseline="-25000" dirty="0"/>
              <a:t>3</a:t>
            </a:r>
            <a:r>
              <a:rPr lang="en-US" dirty="0"/>
              <a:t>], [Co(NH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-25000" dirty="0"/>
              <a:t>4</a:t>
            </a:r>
            <a:r>
              <a:rPr lang="en-US" dirty="0"/>
              <a:t>Cl</a:t>
            </a:r>
            <a:r>
              <a:rPr lang="en-US" baseline="-25000" dirty="0"/>
              <a:t>2</a:t>
            </a:r>
            <a:r>
              <a:rPr lang="en-US" dirty="0" smtClean="0"/>
              <a:t>]</a:t>
            </a:r>
            <a:r>
              <a:rPr lang="en-US" baseline="30000" dirty="0" smtClean="0"/>
              <a:t>+</a:t>
            </a:r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r>
              <a:rPr lang="en-US" dirty="0" smtClean="0"/>
              <a:t>, </a:t>
            </a:r>
            <a:r>
              <a:rPr lang="en-US" dirty="0"/>
              <a:t>[Co(NH</a:t>
            </a:r>
            <a:r>
              <a:rPr lang="en-US" baseline="-25000" dirty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5</a:t>
            </a:r>
            <a:r>
              <a:rPr lang="en-US" dirty="0" smtClean="0"/>
              <a:t>Cl]</a:t>
            </a:r>
            <a:r>
              <a:rPr lang="en-US" baseline="30000" dirty="0" smtClean="0"/>
              <a:t>2+</a:t>
            </a:r>
            <a:r>
              <a:rPr lang="en-US" dirty="0" smtClean="0"/>
              <a:t>(</a:t>
            </a:r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/>
              <a:t>, </a:t>
            </a:r>
            <a:r>
              <a:rPr lang="en-US" dirty="0" smtClean="0"/>
              <a:t>[</a:t>
            </a:r>
            <a:r>
              <a:rPr lang="en-US" dirty="0"/>
              <a:t>Co(NH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-25000" dirty="0"/>
              <a:t>6</a:t>
            </a:r>
            <a:r>
              <a:rPr lang="en-US" dirty="0" smtClean="0"/>
              <a:t>]</a:t>
            </a:r>
            <a:r>
              <a:rPr lang="en-US" baseline="30000" dirty="0" smtClean="0"/>
              <a:t>3+</a:t>
            </a:r>
            <a:r>
              <a:rPr lang="en-US" dirty="0"/>
              <a:t>(</a:t>
            </a:r>
            <a:r>
              <a:rPr lang="en-US" dirty="0" err="1"/>
              <a:t>Cl</a:t>
            </a:r>
            <a:r>
              <a:rPr lang="en-US" baseline="30000" dirty="0"/>
              <a:t>-</a:t>
            </a:r>
            <a:r>
              <a:rPr lang="en-US" dirty="0"/>
              <a:t>)</a:t>
            </a:r>
            <a:r>
              <a:rPr lang="en-US" baseline="-25000" dirty="0" smtClean="0"/>
              <a:t>3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• Valence = 3: number of </a:t>
            </a:r>
            <a:r>
              <a:rPr lang="en-US" dirty="0" err="1" smtClean="0"/>
              <a:t>Cl’s</a:t>
            </a:r>
            <a:r>
              <a:rPr lang="en-US" dirty="0"/>
              <a:t> (anionic)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• “Coordination number” = 6: inner-sphere bonds</a:t>
            </a:r>
          </a:p>
          <a:p>
            <a:endParaRPr lang="en-US" dirty="0"/>
          </a:p>
          <a:p>
            <a:r>
              <a:rPr lang="en-US" dirty="0" smtClean="0"/>
              <a:t>• Octahedral arrangement of 6 “ligands” (term introduced by Stock in 1916) can</a:t>
            </a:r>
            <a:br>
              <a:rPr lang="en-US" dirty="0" smtClean="0"/>
            </a:br>
            <a:r>
              <a:rPr lang="en-US" dirty="0" smtClean="0"/>
              <a:t>   account for isomerism 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676" y="4235078"/>
            <a:ext cx="3830465" cy="1872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730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99" y="1129123"/>
            <a:ext cx="3132832" cy="38630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1562" y="5334342"/>
            <a:ext cx="2770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Alfred Werner (1866-1919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     Nobel Prize 1913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1368" y="1249680"/>
            <a:ext cx="422495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It was simply not true that coordination complexes played a key role in inorganic </a:t>
            </a:r>
            <a:endParaRPr lang="en-US" dirty="0" smtClean="0"/>
          </a:p>
          <a:p>
            <a:r>
              <a:rPr lang="en-US" dirty="0" smtClean="0"/>
              <a:t>chemistry </a:t>
            </a:r>
            <a:r>
              <a:rPr lang="en-US" dirty="0"/>
              <a:t>either then [just before the First World War] </a:t>
            </a:r>
            <a:r>
              <a:rPr lang="en-US" dirty="0">
                <a:solidFill>
                  <a:srgbClr val="FF0000"/>
                </a:solidFill>
              </a:rPr>
              <a:t>or for 40 years ahead</a:t>
            </a:r>
            <a:r>
              <a:rPr lang="en-US" dirty="0"/>
              <a:t>. 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Werner did do in his own fairly short lifetime was to convince people that </a:t>
            </a:r>
            <a:endParaRPr lang="en-US" dirty="0" smtClean="0"/>
          </a:p>
          <a:p>
            <a:r>
              <a:rPr lang="en-US" i="1" dirty="0" smtClean="0"/>
              <a:t>in </a:t>
            </a:r>
            <a:r>
              <a:rPr lang="en-US" i="1" dirty="0"/>
              <a:t>this area</a:t>
            </a:r>
            <a:r>
              <a:rPr lang="en-US" dirty="0"/>
              <a:t>…his theory was a satisfactory </a:t>
            </a:r>
            <a:r>
              <a:rPr lang="en-US" dirty="0" smtClean="0"/>
              <a:t>explanation.” </a:t>
            </a:r>
          </a:p>
          <a:p>
            <a:r>
              <a:rPr lang="en-US" dirty="0" smtClean="0"/>
              <a:t> </a:t>
            </a:r>
          </a:p>
          <a:p>
            <a:r>
              <a:rPr lang="en-US" sz="1600" dirty="0" smtClean="0"/>
              <a:t>     C. A. Russell, The </a:t>
            </a:r>
            <a:r>
              <a:rPr lang="en-US" sz="1600" dirty="0"/>
              <a:t>structure of </a:t>
            </a:r>
            <a:r>
              <a:rPr lang="en-US" sz="1600" dirty="0" smtClean="0"/>
              <a:t>chemistry, </a:t>
            </a:r>
            <a:r>
              <a:rPr lang="en-US" sz="1600" dirty="0"/>
              <a:t>1976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6604" y="455414"/>
            <a:ext cx="452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Did </a:t>
            </a:r>
            <a:r>
              <a:rPr lang="en-US" dirty="0" smtClean="0"/>
              <a:t>Werner revolutionize </a:t>
            </a:r>
            <a:r>
              <a:rPr lang="en-US" dirty="0"/>
              <a:t>inorganic chemistry?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6761" y="4503345"/>
            <a:ext cx="481044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Pre-1973 Nobel Prizes for inorganic (?) chemistry:</a:t>
            </a:r>
          </a:p>
          <a:p>
            <a:endParaRPr lang="en-US" dirty="0"/>
          </a:p>
          <a:p>
            <a:r>
              <a:rPr lang="en-US" dirty="0" smtClean="0"/>
              <a:t>       1906: Moissan (F</a:t>
            </a:r>
            <a:r>
              <a:rPr lang="en-US" baseline="-25000" dirty="0" smtClean="0"/>
              <a:t>2</a:t>
            </a:r>
            <a:r>
              <a:rPr lang="en-US" dirty="0" smtClean="0"/>
              <a:t> and electric furnace)</a:t>
            </a:r>
          </a:p>
          <a:p>
            <a:r>
              <a:rPr lang="en-US" dirty="0" smtClean="0"/>
              <a:t>       1911: Curie (Ra, Po)</a:t>
            </a:r>
          </a:p>
          <a:p>
            <a:r>
              <a:rPr lang="en-US" dirty="0" smtClean="0"/>
              <a:t>       1914: Richards (accurate atomic weights)</a:t>
            </a:r>
          </a:p>
          <a:p>
            <a:r>
              <a:rPr lang="en-US" dirty="0" smtClean="0"/>
              <a:t>       1935: Joliot/Joliot-Curie (radioelements)</a:t>
            </a:r>
          </a:p>
          <a:p>
            <a:r>
              <a:rPr lang="en-US" dirty="0"/>
              <a:t> </a:t>
            </a:r>
            <a:r>
              <a:rPr lang="en-US" dirty="0" smtClean="0"/>
              <a:t>      1951: McMillan/Seaborg (radioelements)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08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2578" y="100933"/>
            <a:ext cx="4756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Wilkinson and </a:t>
            </a:r>
            <a:r>
              <a:rPr lang="en-US" dirty="0" err="1" smtClean="0"/>
              <a:t>organo</a:t>
            </a:r>
            <a:r>
              <a:rPr lang="en-US" dirty="0" smtClean="0"/>
              <a:t>-transition metal chemistry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4414" y="573020"/>
            <a:ext cx="841618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</a:t>
            </a:r>
            <a:r>
              <a:rPr lang="en-US" dirty="0" err="1" smtClean="0"/>
              <a:t>Organo</a:t>
            </a:r>
            <a:r>
              <a:rPr lang="en-US" dirty="0"/>
              <a:t>-transition metal </a:t>
            </a:r>
            <a:r>
              <a:rPr lang="en-US" dirty="0" smtClean="0"/>
              <a:t>chemistry relatively uncommon before mid-20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endParaRPr lang="en-US" dirty="0"/>
          </a:p>
          <a:p>
            <a:r>
              <a:rPr lang="en-US" dirty="0" smtClean="0"/>
              <a:t>• </a:t>
            </a:r>
            <a:r>
              <a:rPr lang="en-US" dirty="0" err="1" smtClean="0"/>
              <a:t>Zeise’s</a:t>
            </a:r>
            <a:r>
              <a:rPr lang="en-US" dirty="0" smtClean="0"/>
              <a:t> salt: K[</a:t>
            </a:r>
            <a:r>
              <a:rPr lang="en-US" dirty="0" err="1" smtClean="0"/>
              <a:t>Pt</a:t>
            </a:r>
            <a:r>
              <a:rPr lang="en-US" dirty="0" smtClean="0"/>
              <a:t>(C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4</a:t>
            </a:r>
            <a:r>
              <a:rPr lang="en-US" dirty="0" smtClean="0"/>
              <a:t>)Cl</a:t>
            </a:r>
            <a:r>
              <a:rPr lang="en-US" baseline="-25000" dirty="0" smtClean="0"/>
              <a:t>3</a:t>
            </a:r>
            <a:r>
              <a:rPr lang="en-US" dirty="0" smtClean="0"/>
              <a:t>]</a:t>
            </a:r>
          </a:p>
          <a:p>
            <a:r>
              <a:rPr lang="en-US" dirty="0"/>
              <a:t>	</a:t>
            </a:r>
            <a:r>
              <a:rPr lang="en-US" dirty="0" smtClean="0"/>
              <a:t>- obtained accidentally from </a:t>
            </a:r>
            <a:r>
              <a:rPr lang="en-US" dirty="0" err="1" smtClean="0"/>
              <a:t>Pt</a:t>
            </a:r>
            <a:r>
              <a:rPr lang="en-US" dirty="0" smtClean="0"/>
              <a:t> chlorides and ethanol by Danish pharmacist in 1827</a:t>
            </a:r>
            <a:br>
              <a:rPr lang="en-US" dirty="0" smtClean="0"/>
            </a:br>
            <a:r>
              <a:rPr lang="en-US" dirty="0" smtClean="0"/>
              <a:t>	- nature of bonding not understood at all</a:t>
            </a:r>
          </a:p>
          <a:p>
            <a:endParaRPr lang="en-US" dirty="0"/>
          </a:p>
          <a:p>
            <a:r>
              <a:rPr lang="en-US" dirty="0" smtClean="0"/>
              <a:t>• Metal carbonyls</a:t>
            </a:r>
            <a:br>
              <a:rPr lang="en-US" dirty="0" smtClean="0"/>
            </a:br>
            <a:r>
              <a:rPr lang="en-US" dirty="0" smtClean="0"/>
              <a:t>	- Ni(CO)</a:t>
            </a:r>
            <a:r>
              <a:rPr lang="en-US" baseline="-25000" dirty="0" smtClean="0"/>
              <a:t>4</a:t>
            </a:r>
            <a:r>
              <a:rPr lang="en-US" dirty="0" smtClean="0"/>
              <a:t> prepared by </a:t>
            </a:r>
            <a:r>
              <a:rPr lang="en-US" dirty="0" err="1" smtClean="0"/>
              <a:t>Mond</a:t>
            </a:r>
            <a:r>
              <a:rPr lang="en-US" dirty="0" smtClean="0"/>
              <a:t> in 1890; many followed</a:t>
            </a:r>
            <a:br>
              <a:rPr lang="en-US" dirty="0" smtClean="0"/>
            </a:br>
            <a:r>
              <a:rPr lang="en-US" dirty="0" smtClean="0"/>
              <a:t>	- </a:t>
            </a:r>
            <a:r>
              <a:rPr lang="en-US" dirty="0" err="1" smtClean="0"/>
              <a:t>Hieber’s</a:t>
            </a:r>
            <a:r>
              <a:rPr lang="en-US" dirty="0" smtClean="0"/>
              <a:t> systematic studies in 1930s-40s</a:t>
            </a:r>
          </a:p>
          <a:p>
            <a:r>
              <a:rPr lang="en-US" dirty="0" smtClean="0"/>
              <a:t>	- strong bonding of CO to a metal center seemed at odds with understanding of</a:t>
            </a:r>
            <a:br>
              <a:rPr lang="en-US" dirty="0" smtClean="0"/>
            </a:br>
            <a:r>
              <a:rPr lang="en-US" dirty="0" smtClean="0"/>
              <a:t>           coordination chemistry</a:t>
            </a:r>
          </a:p>
          <a:p>
            <a:endParaRPr lang="en-US" dirty="0"/>
          </a:p>
          <a:p>
            <a:r>
              <a:rPr lang="en-US" dirty="0" smtClean="0"/>
              <a:t>• Explanations in terms of MO bonding model developed around 1950</a:t>
            </a:r>
          </a:p>
          <a:p>
            <a:r>
              <a:rPr lang="en-US" dirty="0"/>
              <a:t>	</a:t>
            </a:r>
            <a:r>
              <a:rPr lang="en-US" dirty="0" smtClean="0"/>
              <a:t>- partially filled </a:t>
            </a:r>
            <a:r>
              <a:rPr lang="en-US" i="1" dirty="0" smtClean="0"/>
              <a:t>d</a:t>
            </a:r>
            <a:r>
              <a:rPr lang="en-US" dirty="0" smtClean="0"/>
              <a:t> orbitals of transition metals interact with vacant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* orbitals of</a:t>
            </a:r>
            <a:br>
              <a:rPr lang="en-US" dirty="0" smtClean="0"/>
            </a:br>
            <a:r>
              <a:rPr lang="en-US" dirty="0" smtClean="0"/>
              <a:t>           unsaturated ligands such as ethylene, CO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369" y="4555194"/>
            <a:ext cx="2336539" cy="22788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06" y="4820337"/>
            <a:ext cx="1257172" cy="16971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6273" y="6523304"/>
            <a:ext cx="2625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William </a:t>
            </a:r>
            <a:r>
              <a:rPr lang="en-US" dirty="0" err="1" smtClean="0"/>
              <a:t>Zeise</a:t>
            </a:r>
            <a:r>
              <a:rPr lang="en-US" dirty="0" smtClean="0"/>
              <a:t> (1789-1847)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602" y="4845433"/>
            <a:ext cx="1290670" cy="16778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54401" y="6523729"/>
            <a:ext cx="269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Walter </a:t>
            </a:r>
            <a:r>
              <a:rPr lang="en-US" dirty="0" err="1" smtClean="0"/>
              <a:t>Hieber</a:t>
            </a:r>
            <a:r>
              <a:rPr lang="en-US" dirty="0" smtClean="0"/>
              <a:t> (1895-1976)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65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2578" y="470387"/>
            <a:ext cx="4756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Wilkinson and </a:t>
            </a:r>
            <a:r>
              <a:rPr lang="en-US" dirty="0" err="1" smtClean="0"/>
              <a:t>organo</a:t>
            </a:r>
            <a:r>
              <a:rPr lang="en-US" dirty="0" smtClean="0"/>
              <a:t>-transition metal chemistry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4414" y="991755"/>
            <a:ext cx="820496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Transition metal alkyls virtually unknown</a:t>
            </a:r>
          </a:p>
          <a:p>
            <a:r>
              <a:rPr lang="en-US" dirty="0"/>
              <a:t>	</a:t>
            </a:r>
            <a:r>
              <a:rPr lang="en-US" dirty="0" smtClean="0"/>
              <a:t>- Wide range of main group alkyls readily obtained by </a:t>
            </a:r>
            <a:r>
              <a:rPr lang="en-US" dirty="0" err="1" smtClean="0"/>
              <a:t>transmetallation</a:t>
            </a:r>
            <a:r>
              <a:rPr lang="en-US" dirty="0" smtClean="0"/>
              <a:t> reactions,</a:t>
            </a:r>
            <a:br>
              <a:rPr lang="en-US" dirty="0" smtClean="0"/>
            </a:br>
            <a:r>
              <a:rPr lang="en-US" dirty="0" smtClean="0"/>
              <a:t>            such as </a:t>
            </a:r>
            <a:r>
              <a:rPr lang="en-US" dirty="0" err="1" smtClean="0"/>
              <a:t>MX</a:t>
            </a:r>
            <a:r>
              <a:rPr lang="en-US" baseline="-25000" dirty="0" err="1" smtClean="0"/>
              <a:t>n</a:t>
            </a:r>
            <a:r>
              <a:rPr lang="en-US" dirty="0" smtClean="0"/>
              <a:t> + n </a:t>
            </a:r>
            <a:r>
              <a:rPr lang="en-US" dirty="0" err="1" smtClean="0"/>
              <a:t>RMgX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- Similar treatment of transition metal </a:t>
            </a:r>
            <a:r>
              <a:rPr lang="en-US" dirty="0" err="1" smtClean="0"/>
              <a:t>MX</a:t>
            </a:r>
            <a:r>
              <a:rPr lang="en-US" baseline="-25000" dirty="0" err="1" smtClean="0"/>
              <a:t>n</a:t>
            </a:r>
            <a:r>
              <a:rPr lang="en-US" dirty="0" smtClean="0"/>
              <a:t> almost always led to decomposition,</a:t>
            </a:r>
            <a:br>
              <a:rPr lang="en-US" dirty="0" smtClean="0"/>
            </a:br>
            <a:r>
              <a:rPr lang="en-US" dirty="0" smtClean="0"/>
              <a:t>           generation of organics derived from R•</a:t>
            </a:r>
          </a:p>
          <a:p>
            <a:endParaRPr lang="en-US" dirty="0"/>
          </a:p>
          <a:p>
            <a:r>
              <a:rPr lang="en-US" dirty="0" smtClean="0"/>
              <a:t>• Attempt to make </a:t>
            </a:r>
            <a:r>
              <a:rPr lang="en-US" dirty="0" err="1" smtClean="0"/>
              <a:t>fulvalene</a:t>
            </a:r>
            <a:r>
              <a:rPr lang="en-US" dirty="0" smtClean="0"/>
              <a:t> gave instead a remarkably stable species (C</a:t>
            </a:r>
            <a:r>
              <a:rPr lang="en-US" baseline="-25000" dirty="0" smtClean="0"/>
              <a:t>5</a:t>
            </a:r>
            <a:r>
              <a:rPr lang="en-US" dirty="0" smtClean="0"/>
              <a:t>H</a:t>
            </a:r>
            <a:r>
              <a:rPr lang="en-US" baseline="-25000" dirty="0" smtClean="0"/>
              <a:t>5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Fe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3156902"/>
            <a:ext cx="6742545" cy="9070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008583" y="2972236"/>
            <a:ext cx="1581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Pauson</a:t>
            </a:r>
            <a:r>
              <a:rPr lang="en-US" dirty="0" smtClean="0"/>
              <a:t>, 1951)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8818" y="4352636"/>
            <a:ext cx="8163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Wilkinson (then at Harvard) and R. B. Woodward correctly interpreted as </a:t>
            </a:r>
            <a:r>
              <a:rPr lang="en-US" dirty="0" smtClean="0">
                <a:latin typeface="Symbol" charset="2"/>
                <a:cs typeface="Symbol" charset="2"/>
              </a:rPr>
              <a:t>p-</a:t>
            </a:r>
            <a:r>
              <a:rPr lang="en-US" dirty="0" smtClean="0"/>
              <a:t>bonded</a:t>
            </a:r>
            <a:br>
              <a:rPr lang="en-US" dirty="0" smtClean="0"/>
            </a:br>
            <a:r>
              <a:rPr lang="en-US" dirty="0" smtClean="0"/>
              <a:t>   “sandwich” structure, which they called </a:t>
            </a:r>
            <a:r>
              <a:rPr lang="en-US" dirty="0" err="1" smtClean="0"/>
              <a:t>ferrocene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741" y="5084964"/>
            <a:ext cx="689610" cy="1490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198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2578" y="285721"/>
            <a:ext cx="4756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Wilkinson and </a:t>
            </a:r>
            <a:r>
              <a:rPr lang="en-US" dirty="0" err="1" smtClean="0"/>
              <a:t>organo</a:t>
            </a:r>
            <a:r>
              <a:rPr lang="en-US" dirty="0" smtClean="0"/>
              <a:t>-transition metal chemistry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4414" y="830118"/>
            <a:ext cx="868699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Transition metal organometallic chemistry grew tremendously over next decades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- many more examples of complexes with </a:t>
            </a:r>
            <a:r>
              <a:rPr lang="en-US" dirty="0">
                <a:latin typeface="Symbol" charset="2"/>
                <a:cs typeface="Symbol" charset="2"/>
              </a:rPr>
              <a:t>p-</a:t>
            </a:r>
            <a:r>
              <a:rPr lang="en-US" dirty="0" smtClean="0"/>
              <a:t>bonded ligands</a:t>
            </a:r>
          </a:p>
          <a:p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/>
              <a:t>understanding </a:t>
            </a:r>
            <a:r>
              <a:rPr lang="en-US" dirty="0" smtClean="0"/>
              <a:t>bonding principles led to synthesis of stable alkyls and related species</a:t>
            </a:r>
          </a:p>
          <a:p>
            <a:r>
              <a:rPr lang="en-US" dirty="0"/>
              <a:t>	</a:t>
            </a:r>
            <a:r>
              <a:rPr lang="en-US" dirty="0" smtClean="0"/>
              <a:t>- wide variety of homogeneous catalytic reactions and organic synthetic</a:t>
            </a:r>
            <a:br>
              <a:rPr lang="en-US" dirty="0" smtClean="0"/>
            </a:br>
            <a:r>
              <a:rPr lang="en-US" dirty="0" smtClean="0"/>
              <a:t>           transformations mediated by </a:t>
            </a:r>
            <a:r>
              <a:rPr lang="en-US" dirty="0" err="1" smtClean="0"/>
              <a:t>organo</a:t>
            </a:r>
            <a:r>
              <a:rPr lang="en-US" dirty="0" smtClean="0"/>
              <a:t>-transition metal complexes</a:t>
            </a:r>
          </a:p>
          <a:p>
            <a:endParaRPr lang="en-US" dirty="0"/>
          </a:p>
          <a:p>
            <a:r>
              <a:rPr lang="en-US" dirty="0" smtClean="0"/>
              <a:t>• Most of developmental work carried out by (self-described) inorganic chemists</a:t>
            </a:r>
          </a:p>
          <a:p>
            <a:r>
              <a:rPr lang="en-US" dirty="0"/>
              <a:t>	</a:t>
            </a:r>
            <a:r>
              <a:rPr lang="en-US" dirty="0" smtClean="0"/>
              <a:t>- organic chemists gradually moved into field as power became recognized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80" y="3577078"/>
            <a:ext cx="1983529" cy="22778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4414" y="5854900"/>
            <a:ext cx="3171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Geoffrey Wilkinson (1921-1996)</a:t>
            </a:r>
          </a:p>
          <a:p>
            <a:r>
              <a:rPr lang="en-US" dirty="0" smtClean="0"/>
              <a:t>             Nobel Prize 1973</a:t>
            </a:r>
            <a:br>
              <a:rPr lang="en-US" dirty="0" smtClean="0"/>
            </a:br>
            <a:r>
              <a:rPr lang="en-US" dirty="0" smtClean="0"/>
              <a:t>     (shared with E. O. Fischer)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83182" y="3856182"/>
            <a:ext cx="49491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Further Nobel Prizes for </a:t>
            </a:r>
            <a:r>
              <a:rPr lang="en-US" dirty="0" err="1" smtClean="0"/>
              <a:t>organo</a:t>
            </a:r>
            <a:r>
              <a:rPr lang="en-US" dirty="0" smtClean="0"/>
              <a:t>-TM chemistry:</a:t>
            </a:r>
          </a:p>
          <a:p>
            <a:endParaRPr lang="en-US" dirty="0"/>
          </a:p>
          <a:p>
            <a:r>
              <a:rPr lang="en-US" dirty="0" smtClean="0"/>
              <a:t>2001: Knowles, </a:t>
            </a:r>
            <a:r>
              <a:rPr lang="en-US" dirty="0" err="1" smtClean="0"/>
              <a:t>Noyori</a:t>
            </a:r>
            <a:r>
              <a:rPr lang="en-US" dirty="0" smtClean="0"/>
              <a:t>, </a:t>
            </a:r>
            <a:r>
              <a:rPr lang="en-US" dirty="0" err="1" smtClean="0"/>
              <a:t>Sharpless</a:t>
            </a:r>
            <a:r>
              <a:rPr lang="en-US" dirty="0" smtClean="0"/>
              <a:t> (catalysis)</a:t>
            </a:r>
          </a:p>
          <a:p>
            <a:r>
              <a:rPr lang="en-US" dirty="0" smtClean="0"/>
              <a:t>2005: Chauvin, Grubbs, Schrock (olefin metathesis)</a:t>
            </a:r>
          </a:p>
          <a:p>
            <a:r>
              <a:rPr lang="en-US" dirty="0" smtClean="0"/>
              <a:t>2010: Heck, </a:t>
            </a:r>
            <a:r>
              <a:rPr lang="en-US" dirty="0" err="1" smtClean="0"/>
              <a:t>Negishi</a:t>
            </a:r>
            <a:r>
              <a:rPr lang="en-US" dirty="0" smtClean="0"/>
              <a:t>, Suzuki (cross-coupling)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26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3578" y="110656"/>
            <a:ext cx="3485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Mechanism in inorganic chemistry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4414" y="655053"/>
            <a:ext cx="8431966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Organic chemists significantly increased focus on mechanism in the 1920s-1930s</a:t>
            </a:r>
            <a:br>
              <a:rPr lang="en-US" dirty="0" smtClean="0"/>
            </a:br>
            <a:r>
              <a:rPr lang="en-US" dirty="0" smtClean="0"/>
              <a:t>   (“Physical organic chemistry”)</a:t>
            </a:r>
          </a:p>
          <a:p>
            <a:endParaRPr lang="en-US" dirty="0" smtClean="0"/>
          </a:p>
          <a:p>
            <a:r>
              <a:rPr lang="en-US" dirty="0" smtClean="0"/>
              <a:t>• Little or no such efforts in inorganic chemistry during period</a:t>
            </a:r>
          </a:p>
          <a:p>
            <a:r>
              <a:rPr lang="en-US" dirty="0"/>
              <a:t>	</a:t>
            </a:r>
            <a:r>
              <a:rPr lang="en-US" dirty="0" smtClean="0"/>
              <a:t>- field accordingly viewed by many as intellectually less interesting than organic or</a:t>
            </a:r>
            <a:br>
              <a:rPr lang="en-US" dirty="0" smtClean="0"/>
            </a:br>
            <a:r>
              <a:rPr lang="en-US" dirty="0" smtClean="0"/>
              <a:t>           physical</a:t>
            </a:r>
          </a:p>
          <a:p>
            <a:endParaRPr lang="en-US" dirty="0"/>
          </a:p>
          <a:p>
            <a:r>
              <a:rPr lang="en-US" dirty="0" smtClean="0"/>
              <a:t>• </a:t>
            </a:r>
            <a:r>
              <a:rPr lang="en-US" dirty="0" err="1" smtClean="0"/>
              <a:t>Bailar</a:t>
            </a:r>
            <a:r>
              <a:rPr lang="en-US" dirty="0" smtClean="0"/>
              <a:t> possibly first inorganic chemist to recognize opportunities:</a:t>
            </a:r>
          </a:p>
          <a:p>
            <a:endParaRPr lang="en-US" dirty="0"/>
          </a:p>
          <a:p>
            <a:r>
              <a:rPr lang="en-US" dirty="0" smtClean="0"/>
              <a:t>“In </a:t>
            </a:r>
            <a:r>
              <a:rPr lang="en-US" dirty="0"/>
              <a:t>1893 Paul Walden [1863-1957] discovered the very interesting inversion </a:t>
            </a:r>
            <a:r>
              <a:rPr lang="en-US" dirty="0" smtClean="0"/>
              <a:t>reaction</a:t>
            </a:r>
            <a:br>
              <a:rPr lang="en-US" dirty="0" smtClean="0"/>
            </a:br>
            <a:r>
              <a:rPr lang="en-US" dirty="0" smtClean="0"/>
              <a:t>which </a:t>
            </a:r>
            <a:r>
              <a:rPr lang="en-US" dirty="0"/>
              <a:t>bears his name.  It was an extremely important discovery, for it called </a:t>
            </a:r>
            <a:r>
              <a:rPr lang="en-US" dirty="0" smtClean="0"/>
              <a:t>attention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the chemists of that day that reactions have mechanisms. It occurred to me that if </a:t>
            </a:r>
            <a:r>
              <a:rPr lang="en-US" dirty="0" smtClean="0"/>
              <a:t>we</a:t>
            </a:r>
            <a:br>
              <a:rPr lang="en-US" dirty="0" smtClean="0"/>
            </a:br>
            <a:r>
              <a:rPr lang="en-US" dirty="0" smtClean="0"/>
              <a:t>repeated </a:t>
            </a:r>
            <a:r>
              <a:rPr lang="en-US" dirty="0"/>
              <a:t>Werner's experiment….we might also get an inversion....if we could get </a:t>
            </a:r>
            <a:r>
              <a:rPr lang="en-US" dirty="0" smtClean="0"/>
              <a:t>an</a:t>
            </a:r>
            <a:br>
              <a:rPr lang="en-US" dirty="0" smtClean="0"/>
            </a:br>
            <a:r>
              <a:rPr lang="en-US" dirty="0" smtClean="0"/>
              <a:t>inversion </a:t>
            </a:r>
            <a:r>
              <a:rPr lang="en-US" dirty="0"/>
              <a:t>with an octahedral model rather than a tetrahedral one, we might be able </a:t>
            </a:r>
            <a:r>
              <a:rPr lang="en-US" dirty="0" smtClean="0"/>
              <a:t>to</a:t>
            </a:r>
            <a:br>
              <a:rPr lang="en-US" dirty="0" smtClean="0"/>
            </a:br>
            <a:r>
              <a:rPr lang="en-US" dirty="0" smtClean="0"/>
              <a:t>rule </a:t>
            </a:r>
            <a:r>
              <a:rPr lang="en-US" dirty="0"/>
              <a:t>out some of the theories which had been advanced for the inversion in reactions </a:t>
            </a:r>
            <a:r>
              <a:rPr lang="en-US" dirty="0" smtClean="0"/>
              <a:t>of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tetrahedral organic molecules</a:t>
            </a:r>
            <a:r>
              <a:rPr lang="en-US" dirty="0" smtClean="0"/>
              <a:t>.” 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307" y="4994445"/>
            <a:ext cx="1134492" cy="14942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916226" y="6488668"/>
            <a:ext cx="2406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John </a:t>
            </a:r>
            <a:r>
              <a:rPr lang="en-US" dirty="0" err="1" smtClean="0"/>
              <a:t>Bailar</a:t>
            </a:r>
            <a:r>
              <a:rPr lang="en-US" dirty="0" smtClean="0"/>
              <a:t> (1904-1991)</a:t>
            </a:r>
          </a:p>
        </p:txBody>
      </p:sp>
    </p:spTree>
    <p:extLst>
      <p:ext uri="{BB962C8B-B14F-4D97-AF65-F5344CB8AC3E}">
        <p14:creationId xmlns:p14="http://schemas.microsoft.com/office/powerpoint/2010/main" val="68737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3578" y="110656"/>
            <a:ext cx="3485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Mechanism in inorganic chemistry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4414" y="655053"/>
            <a:ext cx="867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</a:t>
            </a:r>
            <a:r>
              <a:rPr lang="en-US" dirty="0" err="1" smtClean="0"/>
              <a:t>Bailar’s</a:t>
            </a:r>
            <a:r>
              <a:rPr lang="en-US" dirty="0" smtClean="0"/>
              <a:t> PhD student Fred </a:t>
            </a:r>
            <a:r>
              <a:rPr lang="en-US" dirty="0" err="1" smtClean="0"/>
              <a:t>Basolo</a:t>
            </a:r>
            <a:r>
              <a:rPr lang="en-US" dirty="0" smtClean="0"/>
              <a:t>, along with his Northwestern colleague Ralph Pearson,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led the movement, especially with their 1958 book “Mechanisms of Inorganic Reactions”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2152" y="1711851"/>
            <a:ext cx="904872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“[During WWII] I was primarily interested in seeing what was being published by inorganic</a:t>
            </a:r>
            <a:br>
              <a:rPr lang="en-US" dirty="0" smtClean="0"/>
            </a:br>
            <a:r>
              <a:rPr lang="en-US" dirty="0" smtClean="0"/>
              <a:t>  chemists</a:t>
            </a:r>
            <a:r>
              <a:rPr lang="en-US" dirty="0"/>
              <a:t> </a:t>
            </a:r>
            <a:r>
              <a:rPr lang="en-US" dirty="0" smtClean="0"/>
              <a:t>in the U.S.  Precious little was being published, and what was reported was of only</a:t>
            </a:r>
            <a:br>
              <a:rPr lang="en-US" dirty="0" smtClean="0"/>
            </a:br>
            <a:r>
              <a:rPr lang="en-US" dirty="0" smtClean="0"/>
              <a:t>  marginal interest to me….I found that some articles on physical organic chemistry caught my</a:t>
            </a:r>
            <a:br>
              <a:rPr lang="en-US" dirty="0" smtClean="0"/>
            </a:br>
            <a:r>
              <a:rPr lang="en-US" dirty="0" smtClean="0"/>
              <a:t>  attention.  These</a:t>
            </a:r>
            <a:r>
              <a:rPr lang="en-US" dirty="0"/>
              <a:t> </a:t>
            </a:r>
            <a:r>
              <a:rPr lang="en-US" dirty="0" smtClean="0"/>
              <a:t>described research on the kinetics and mechanisms of </a:t>
            </a:r>
            <a:r>
              <a:rPr lang="en-US" dirty="0" err="1" smtClean="0"/>
              <a:t>solvolysis</a:t>
            </a:r>
            <a:r>
              <a:rPr lang="en-US" dirty="0" smtClean="0"/>
              <a:t> reactions….</a:t>
            </a:r>
            <a:br>
              <a:rPr lang="en-US" dirty="0" smtClean="0"/>
            </a:br>
            <a:r>
              <a:rPr lang="en-US" dirty="0" smtClean="0"/>
              <a:t>  The more I read such</a:t>
            </a:r>
            <a:r>
              <a:rPr lang="en-US" dirty="0"/>
              <a:t> </a:t>
            </a:r>
            <a:r>
              <a:rPr lang="en-US" dirty="0" smtClean="0"/>
              <a:t>papers, the more certain</a:t>
            </a:r>
            <a:r>
              <a:rPr lang="en-US" dirty="0"/>
              <a:t> </a:t>
            </a:r>
            <a:r>
              <a:rPr lang="en-US" dirty="0" smtClean="0"/>
              <a:t>I felt that inorganic chemists could investigate,</a:t>
            </a:r>
            <a:br>
              <a:rPr lang="en-US" dirty="0" smtClean="0"/>
            </a:br>
            <a:r>
              <a:rPr lang="en-US" dirty="0" smtClean="0"/>
              <a:t>  in a similar manner, some of the ligand substitution reactions of octahedral and square planar</a:t>
            </a:r>
            <a:br>
              <a:rPr lang="en-US" dirty="0" smtClean="0"/>
            </a:br>
            <a:r>
              <a:rPr lang="en-US" dirty="0" smtClean="0"/>
              <a:t>  metal complexes.</a:t>
            </a:r>
          </a:p>
          <a:p>
            <a:endParaRPr lang="en-US" dirty="0"/>
          </a:p>
          <a:p>
            <a:r>
              <a:rPr lang="en-US" dirty="0" smtClean="0"/>
              <a:t>“Ralph [Pearson] knew a great deal about the kinetics and mechanisms of organic reactions….</a:t>
            </a:r>
            <a:br>
              <a:rPr lang="en-US" dirty="0" smtClean="0"/>
            </a:br>
            <a:r>
              <a:rPr lang="en-US" dirty="0" smtClean="0"/>
              <a:t>  Each time I brought up the subject of our collaboration on the kinetics and mechanisms of</a:t>
            </a:r>
            <a:br>
              <a:rPr lang="en-US" dirty="0" smtClean="0"/>
            </a:br>
            <a:r>
              <a:rPr lang="en-US" dirty="0" smtClean="0"/>
              <a:t>  metal</a:t>
            </a:r>
            <a:r>
              <a:rPr lang="en-US" dirty="0"/>
              <a:t> </a:t>
            </a:r>
            <a:r>
              <a:rPr lang="en-US" dirty="0" smtClean="0"/>
              <a:t>complexes, Ralph’s response was ‘why should I work on inorganic chemistry, which is</a:t>
            </a:r>
            <a:br>
              <a:rPr lang="en-US" dirty="0" smtClean="0"/>
            </a:br>
            <a:r>
              <a:rPr lang="en-US" dirty="0" smtClean="0"/>
              <a:t>  of little or</a:t>
            </a:r>
            <a:r>
              <a:rPr lang="en-US" dirty="0"/>
              <a:t> </a:t>
            </a:r>
            <a:r>
              <a:rPr lang="en-US" dirty="0" smtClean="0"/>
              <a:t>no interest.’  However, I was finally able to convince him….”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9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3578" y="110656"/>
            <a:ext cx="3485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Mechanism in inorganic chemistry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4414" y="655053"/>
            <a:ext cx="635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Other contemporary researchers also stimulated interest in field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19" y="1301384"/>
            <a:ext cx="2067959" cy="216568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58636" y="3548774"/>
            <a:ext cx="25860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Fred </a:t>
            </a:r>
            <a:r>
              <a:rPr lang="en-US" sz="1600" dirty="0" err="1" smtClean="0"/>
              <a:t>Basolo</a:t>
            </a:r>
            <a:r>
              <a:rPr lang="en-US" sz="1600" dirty="0" smtClean="0"/>
              <a:t> &amp; Ralph Pearson</a:t>
            </a:r>
          </a:p>
          <a:p>
            <a:r>
              <a:rPr lang="en-US" sz="1600" dirty="0" smtClean="0"/>
              <a:t>(1920-2007)        (1919-   )</a:t>
            </a:r>
            <a:endParaRPr lang="en-US" sz="1600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306" y="1329734"/>
            <a:ext cx="1823887" cy="2219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798817" y="3540660"/>
            <a:ext cx="12372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Jack Halpern</a:t>
            </a:r>
          </a:p>
          <a:p>
            <a:r>
              <a:rPr lang="en-US" sz="1600" dirty="0" smtClean="0"/>
              <a:t>    (1925-   )</a:t>
            </a:r>
            <a:endParaRPr lang="en-US" sz="1600" dirty="0"/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553" y="1329734"/>
            <a:ext cx="1604211" cy="216568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6004099" y="3565888"/>
            <a:ext cx="1779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       Henry Taube</a:t>
            </a:r>
          </a:p>
          <a:p>
            <a:r>
              <a:rPr lang="en-US" sz="1600" dirty="0" smtClean="0"/>
              <a:t>        (1915-2005)</a:t>
            </a:r>
          </a:p>
          <a:p>
            <a:r>
              <a:rPr lang="en-US" sz="1600" dirty="0" smtClean="0"/>
              <a:t>    Nobel Prize 1983 </a:t>
            </a:r>
            <a:endParaRPr lang="en-US" sz="1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414" y="4245559"/>
            <a:ext cx="2388924" cy="23889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53306" y="4675909"/>
            <a:ext cx="43628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Further Nobel Prizes for inorganic chemistry:</a:t>
            </a:r>
          </a:p>
          <a:p>
            <a:endParaRPr lang="en-US" dirty="0"/>
          </a:p>
          <a:p>
            <a:r>
              <a:rPr lang="en-US" dirty="0" smtClean="0"/>
              <a:t>1976: Lipscomb (boron compounds)</a:t>
            </a:r>
          </a:p>
        </p:txBody>
      </p:sp>
    </p:spTree>
    <p:extLst>
      <p:ext uri="{BB962C8B-B14F-4D97-AF65-F5344CB8AC3E}">
        <p14:creationId xmlns:p14="http://schemas.microsoft.com/office/powerpoint/2010/main" val="144259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105" y="908274"/>
            <a:ext cx="6670841" cy="514210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 flipH="1">
            <a:off x="1457158" y="1323474"/>
            <a:ext cx="13368" cy="30613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457158" y="4384842"/>
            <a:ext cx="63901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847263" y="1323474"/>
            <a:ext cx="0" cy="30613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470526" y="1323474"/>
            <a:ext cx="33421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804737" y="1323474"/>
            <a:ext cx="0" cy="4411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804737" y="1764632"/>
            <a:ext cx="33421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138947" y="1764632"/>
            <a:ext cx="0" cy="8823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138947" y="2646947"/>
            <a:ext cx="35827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721684" y="1764632"/>
            <a:ext cx="0" cy="8823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721684" y="1764632"/>
            <a:ext cx="3475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69263" y="1764632"/>
            <a:ext cx="0" cy="427789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069263" y="2192421"/>
            <a:ext cx="334211" cy="0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069263" y="1764632"/>
            <a:ext cx="334211" cy="0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403474" y="1764632"/>
            <a:ext cx="0" cy="427789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403474" y="1764632"/>
            <a:ext cx="109621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499684" y="1323474"/>
            <a:ext cx="0" cy="4411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499684" y="1323474"/>
            <a:ext cx="3475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446421" y="4531895"/>
            <a:ext cx="13368" cy="8956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459789" y="5427579"/>
            <a:ext cx="52671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2446421" y="4531895"/>
            <a:ext cx="528052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726947" y="4531895"/>
            <a:ext cx="0" cy="8956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912066" y="336702"/>
            <a:ext cx="3157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Inorganic</a:t>
            </a:r>
            <a:r>
              <a:rPr lang="en-US" dirty="0" smtClean="0"/>
              <a:t> vs. </a:t>
            </a:r>
            <a:r>
              <a:rPr lang="en-US" dirty="0" smtClean="0">
                <a:solidFill>
                  <a:srgbClr val="008000"/>
                </a:solidFill>
              </a:rPr>
              <a:t>organic</a:t>
            </a:r>
            <a:r>
              <a:rPr lang="en-US" dirty="0" smtClean="0"/>
              <a:t>: 117 to 1?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59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6182" y="357970"/>
            <a:ext cx="6601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has the field gone in the last half-century?  Where is it going?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1273" y="1143000"/>
            <a:ext cx="6690691" cy="5355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Major new subfields evolved….</a:t>
            </a:r>
            <a:br>
              <a:rPr lang="en-US" dirty="0" smtClean="0"/>
            </a:br>
            <a:r>
              <a:rPr lang="en-US" dirty="0" smtClean="0"/>
              <a:t>	- catalysis and energy applications</a:t>
            </a:r>
          </a:p>
          <a:p>
            <a:r>
              <a:rPr lang="en-US" dirty="0"/>
              <a:t>	</a:t>
            </a:r>
            <a:r>
              <a:rPr lang="en-US" dirty="0" smtClean="0"/>
              <a:t>- spectroscopic and related methodology</a:t>
            </a:r>
          </a:p>
          <a:p>
            <a:r>
              <a:rPr lang="en-US" dirty="0"/>
              <a:t>	</a:t>
            </a:r>
            <a:r>
              <a:rPr lang="en-US" dirty="0" smtClean="0"/>
              <a:t>- bioinorganic chemistry</a:t>
            </a:r>
          </a:p>
          <a:p>
            <a:r>
              <a:rPr lang="en-US" dirty="0"/>
              <a:t>	</a:t>
            </a:r>
            <a:r>
              <a:rPr lang="en-US" dirty="0" smtClean="0"/>
              <a:t>- solid state chemistry (materials science)</a:t>
            </a:r>
            <a:br>
              <a:rPr lang="en-US" dirty="0" smtClean="0"/>
            </a:br>
            <a:r>
              <a:rPr lang="en-US" dirty="0" smtClean="0"/>
              <a:t>	- nanotechnology</a:t>
            </a:r>
          </a:p>
          <a:p>
            <a:endParaRPr lang="en-US" dirty="0"/>
          </a:p>
          <a:p>
            <a:r>
              <a:rPr lang="en-US" dirty="0" smtClean="0"/>
              <a:t>….while older ones continue….</a:t>
            </a:r>
          </a:p>
          <a:p>
            <a:endParaRPr lang="en-US" dirty="0"/>
          </a:p>
          <a:p>
            <a:r>
              <a:rPr lang="en-US" dirty="0" smtClean="0"/>
              <a:t>• Subdivisions of ACS INOR Division:</a:t>
            </a:r>
          </a:p>
          <a:p>
            <a:r>
              <a:rPr lang="en-US" dirty="0"/>
              <a:t>	</a:t>
            </a:r>
            <a:r>
              <a:rPr lang="en-US" dirty="0" smtClean="0"/>
              <a:t>- organometallic chemistry (1967)</a:t>
            </a:r>
          </a:p>
          <a:p>
            <a:r>
              <a:rPr lang="en-US" dirty="0"/>
              <a:t>	</a:t>
            </a:r>
            <a:r>
              <a:rPr lang="en-US" dirty="0" smtClean="0"/>
              <a:t>- solid state chemistry (1972)</a:t>
            </a:r>
          </a:p>
          <a:p>
            <a:r>
              <a:rPr lang="en-US" dirty="0"/>
              <a:t>	</a:t>
            </a:r>
            <a:r>
              <a:rPr lang="en-US" dirty="0" smtClean="0"/>
              <a:t>- bioinorganic chemistry (1985)</a:t>
            </a:r>
            <a:br>
              <a:rPr lang="en-US" dirty="0" smtClean="0"/>
            </a:br>
            <a:r>
              <a:rPr lang="en-US" dirty="0" smtClean="0"/>
              <a:t>	- </a:t>
            </a:r>
            <a:r>
              <a:rPr lang="en-US" dirty="0" err="1" smtClean="0"/>
              <a:t>nanoscience</a:t>
            </a:r>
            <a:r>
              <a:rPr lang="en-US" dirty="0" smtClean="0"/>
              <a:t> (2003)</a:t>
            </a:r>
          </a:p>
          <a:p>
            <a:r>
              <a:rPr lang="en-US" dirty="0"/>
              <a:t>	</a:t>
            </a:r>
            <a:r>
              <a:rPr lang="en-US" dirty="0" smtClean="0"/>
              <a:t>- coordination chemistry (2012)</a:t>
            </a:r>
          </a:p>
          <a:p>
            <a:endParaRPr lang="en-US" dirty="0"/>
          </a:p>
          <a:p>
            <a:r>
              <a:rPr lang="en-US" dirty="0" smtClean="0"/>
              <a:t>….but despite apparent centrifugal forces, internal cohesion (loyalty?)</a:t>
            </a:r>
          </a:p>
          <a:p>
            <a:r>
              <a:rPr lang="en-US" dirty="0"/>
              <a:t> </a:t>
            </a:r>
            <a:r>
              <a:rPr lang="en-US" dirty="0" smtClean="0"/>
              <a:t>   remains strong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56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1273" y="1143000"/>
            <a:ext cx="4901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Session titles at upcoming ACS national meeting: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36" y="1604776"/>
            <a:ext cx="8774545" cy="41943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6182" y="357970"/>
            <a:ext cx="6601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has the field gone in the last half-century?  Where is it going?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5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686" y="5444790"/>
            <a:ext cx="673768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Frequency of appearance of </a:t>
            </a:r>
            <a:r>
              <a:rPr lang="en-US" sz="1600" dirty="0" smtClean="0"/>
              <a:t>phrases in </a:t>
            </a:r>
            <a:r>
              <a:rPr lang="en-US" sz="1600" dirty="0"/>
              <a:t>books in English, 1800-2000.  </a:t>
            </a:r>
            <a:r>
              <a:rPr lang="en-US" sz="1600" dirty="0" smtClean="0"/>
              <a:t> 		 		Generated </a:t>
            </a:r>
            <a:r>
              <a:rPr lang="en-US" sz="1600" dirty="0"/>
              <a:t>using Google Books </a:t>
            </a:r>
            <a:r>
              <a:rPr lang="en-US" sz="1600" dirty="0" err="1"/>
              <a:t>Ngram</a:t>
            </a:r>
            <a:r>
              <a:rPr lang="en-US" sz="1600" dirty="0"/>
              <a:t> </a:t>
            </a:r>
            <a:r>
              <a:rPr lang="en-US" sz="1600" dirty="0" smtClean="0"/>
              <a:t>Viewer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38" y="949158"/>
            <a:ext cx="7618598" cy="439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2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0474" y="735373"/>
            <a:ext cx="680186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Major 19</a:t>
            </a:r>
            <a:r>
              <a:rPr lang="en-US" baseline="30000" dirty="0" smtClean="0"/>
              <a:t>th</a:t>
            </a:r>
            <a:r>
              <a:rPr lang="en-US" dirty="0" smtClean="0"/>
              <a:t> C developments in chemical understanding came from </a:t>
            </a:r>
          </a:p>
          <a:p>
            <a:r>
              <a:rPr lang="en-US" dirty="0"/>
              <a:t> </a:t>
            </a:r>
            <a:r>
              <a:rPr lang="en-US" dirty="0" smtClean="0"/>
              <a:t>  studies of organic compounds</a:t>
            </a:r>
          </a:p>
          <a:p>
            <a:endParaRPr lang="en-US" dirty="0"/>
          </a:p>
          <a:p>
            <a:r>
              <a:rPr lang="en-US" dirty="0" smtClean="0"/>
              <a:t>• Organic chemistry dominated the field for the last half of the century</a:t>
            </a:r>
          </a:p>
          <a:p>
            <a:endParaRPr lang="en-US" dirty="0"/>
          </a:p>
          <a:p>
            <a:r>
              <a:rPr lang="en-US" dirty="0" smtClean="0"/>
              <a:t>• Physical chemistry established as a recognized subfield around 1890</a:t>
            </a:r>
          </a:p>
          <a:p>
            <a:endParaRPr lang="en-US" dirty="0"/>
          </a:p>
          <a:p>
            <a:r>
              <a:rPr lang="en-US" dirty="0" smtClean="0"/>
              <a:t>• Why has inorganic been so relatively under-respected??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7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428" y="244909"/>
            <a:ext cx="806813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“Between 1870 and 1890 the rapid development of organic chemistry gave it such a </a:t>
            </a:r>
            <a:endParaRPr lang="en-US" dirty="0" smtClean="0"/>
          </a:p>
          <a:p>
            <a:r>
              <a:rPr lang="en-US" dirty="0" smtClean="0"/>
              <a:t>relative </a:t>
            </a:r>
            <a:r>
              <a:rPr lang="en-US" dirty="0"/>
              <a:t>prominence that the other branches of the science rather suffered in </a:t>
            </a:r>
            <a:endParaRPr lang="en-US" dirty="0" smtClean="0"/>
          </a:p>
          <a:p>
            <a:r>
              <a:rPr lang="en-US" dirty="0" smtClean="0"/>
              <a:t>consequence</a:t>
            </a:r>
            <a:r>
              <a:rPr lang="en-US" dirty="0"/>
              <a:t>.  Inorganic chemistry particularly seemed to be drifting towards the </a:t>
            </a:r>
            <a:endParaRPr lang="en-US" dirty="0" smtClean="0"/>
          </a:p>
          <a:p>
            <a:r>
              <a:rPr lang="en-US" dirty="0" smtClean="0"/>
              <a:t>discouraging </a:t>
            </a:r>
            <a:r>
              <a:rPr lang="en-US" dirty="0"/>
              <a:t>position of a </a:t>
            </a:r>
            <a:r>
              <a:rPr lang="en-US" dirty="0">
                <a:solidFill>
                  <a:srgbClr val="FF0000"/>
                </a:solidFill>
              </a:rPr>
              <a:t>completed science</a:t>
            </a:r>
            <a:r>
              <a:rPr lang="en-US" dirty="0"/>
              <a:t>, and some predicted for it little further </a:t>
            </a:r>
            <a:endParaRPr lang="en-US" dirty="0" smtClean="0"/>
          </a:p>
          <a:p>
            <a:r>
              <a:rPr lang="en-US" dirty="0" smtClean="0"/>
              <a:t>growth.”</a:t>
            </a:r>
          </a:p>
          <a:p>
            <a:r>
              <a:rPr lang="en-US" sz="1600" dirty="0" smtClean="0"/>
              <a:t>									F. J. Moore, A </a:t>
            </a:r>
            <a:r>
              <a:rPr lang="en-US" sz="1600" dirty="0"/>
              <a:t>history of </a:t>
            </a:r>
            <a:r>
              <a:rPr lang="en-US" sz="1600" dirty="0" smtClean="0"/>
              <a:t>chemistry, 1918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4000" y="2119552"/>
            <a:ext cx="85642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“While the great development of organic chemistry was taking place, a smaller number </a:t>
            </a:r>
            <a:endParaRPr lang="en-US" dirty="0" smtClean="0"/>
          </a:p>
          <a:p>
            <a:r>
              <a:rPr lang="en-US" dirty="0" smtClean="0"/>
              <a:t>of </a:t>
            </a:r>
            <a:r>
              <a:rPr lang="en-US" dirty="0"/>
              <a:t>chemists continued to devote themselves to the older discipline of inorganic </a:t>
            </a:r>
            <a:r>
              <a:rPr lang="en-US" dirty="0" smtClean="0"/>
              <a:t>chemistry</a:t>
            </a:r>
            <a:endParaRPr lang="en-US" dirty="0"/>
          </a:p>
          <a:p>
            <a:r>
              <a:rPr lang="en-US" dirty="0" smtClean="0"/>
              <a:t>…</a:t>
            </a:r>
            <a:r>
              <a:rPr lang="en-US" dirty="0"/>
              <a:t>.As a result of all </a:t>
            </a:r>
            <a:r>
              <a:rPr lang="en-US" dirty="0" smtClean="0"/>
              <a:t>these </a:t>
            </a:r>
            <a:r>
              <a:rPr lang="en-US" dirty="0"/>
              <a:t>factors the foundation for great progress in </a:t>
            </a:r>
            <a:r>
              <a:rPr lang="en-US" dirty="0">
                <a:solidFill>
                  <a:srgbClr val="FF0000"/>
                </a:solidFill>
              </a:rPr>
              <a:t>general</a:t>
            </a:r>
            <a:r>
              <a:rPr lang="en-US" dirty="0"/>
              <a:t> chemistry </a:t>
            </a:r>
            <a:endParaRPr lang="en-US" dirty="0" smtClean="0"/>
          </a:p>
          <a:p>
            <a:r>
              <a:rPr lang="en-US" dirty="0" smtClean="0"/>
              <a:t>were </a:t>
            </a:r>
            <a:r>
              <a:rPr lang="en-US" dirty="0"/>
              <a:t>laid down during the nineteenth </a:t>
            </a:r>
            <a:r>
              <a:rPr lang="en-US" dirty="0" smtClean="0"/>
              <a:t>century.”</a:t>
            </a:r>
          </a:p>
          <a:p>
            <a:r>
              <a:rPr lang="en-US" dirty="0" smtClean="0"/>
              <a:t> 						</a:t>
            </a:r>
            <a:r>
              <a:rPr lang="en-US" sz="1600" dirty="0" smtClean="0"/>
              <a:t>H. M. Leicester, The </a:t>
            </a:r>
            <a:r>
              <a:rPr lang="en-US" sz="1600" dirty="0"/>
              <a:t>historical background of </a:t>
            </a:r>
            <a:r>
              <a:rPr lang="en-US" sz="1600" dirty="0" smtClean="0"/>
              <a:t>chemistry,</a:t>
            </a:r>
            <a:r>
              <a:rPr lang="en-US" sz="1600" dirty="0"/>
              <a:t> 1956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15428" y="3795723"/>
            <a:ext cx="85028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“Organic </a:t>
            </a:r>
            <a:r>
              <a:rPr lang="en-US" dirty="0"/>
              <a:t>chemistry developed a program of study, a language of discourse, and a </a:t>
            </a:r>
            <a:r>
              <a:rPr lang="en-US" dirty="0" smtClean="0"/>
              <a:t>system</a:t>
            </a:r>
          </a:p>
          <a:p>
            <a:r>
              <a:rPr lang="en-US" dirty="0" smtClean="0"/>
              <a:t>of </a:t>
            </a:r>
            <a:r>
              <a:rPr lang="en-US" dirty="0"/>
              <a:t>explanation that was foreign to the practitioners of an earlier </a:t>
            </a:r>
            <a:r>
              <a:rPr lang="en-US" dirty="0">
                <a:solidFill>
                  <a:srgbClr val="FF0000"/>
                </a:solidFill>
              </a:rPr>
              <a:t>general</a:t>
            </a:r>
            <a:r>
              <a:rPr lang="en-US" dirty="0"/>
              <a:t> </a:t>
            </a:r>
            <a:r>
              <a:rPr lang="en-US" dirty="0" smtClean="0"/>
              <a:t>chemistry.” </a:t>
            </a:r>
          </a:p>
          <a:p>
            <a:r>
              <a:rPr lang="en-US" sz="1600" dirty="0" smtClean="0"/>
              <a:t>											M. J. Nye, </a:t>
            </a:r>
            <a:r>
              <a:rPr lang="en-US" sz="1600" dirty="0"/>
              <a:t>Before big </a:t>
            </a:r>
            <a:r>
              <a:rPr lang="en-US" sz="1600" dirty="0" smtClean="0"/>
              <a:t>science, 1996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15428" y="4839368"/>
            <a:ext cx="834551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“Inorganic chemistry is a subject that exists </a:t>
            </a:r>
            <a:r>
              <a:rPr lang="en-US" dirty="0">
                <a:solidFill>
                  <a:srgbClr val="FF0000"/>
                </a:solidFill>
              </a:rPr>
              <a:t>by default </a:t>
            </a:r>
            <a:r>
              <a:rPr lang="en-US" dirty="0"/>
              <a:t>— it is the part of chemistry </a:t>
            </a:r>
          </a:p>
          <a:p>
            <a:r>
              <a:rPr lang="en-US" dirty="0"/>
              <a:t>that </a:t>
            </a:r>
            <a:r>
              <a:rPr lang="en-US" dirty="0">
                <a:solidFill>
                  <a:srgbClr val="FF0000"/>
                </a:solidFill>
              </a:rPr>
              <a:t>remained</a:t>
            </a:r>
            <a:r>
              <a:rPr lang="en-US" dirty="0"/>
              <a:t> when organic chemistry (the chemistry of carbon compounds containing </a:t>
            </a:r>
          </a:p>
          <a:p>
            <a:r>
              <a:rPr lang="en-US" dirty="0"/>
              <a:t>at least some carbon-hydrogen bonds) and physical chemistry (the science of physical </a:t>
            </a:r>
          </a:p>
          <a:p>
            <a:r>
              <a:rPr lang="en-US" dirty="0"/>
              <a:t>measurements as applied to chemical systems) developed as distinct </a:t>
            </a:r>
            <a:r>
              <a:rPr lang="en-US" dirty="0" err="1"/>
              <a:t>subdisciplines</a:t>
            </a:r>
            <a:r>
              <a:rPr lang="en-US" dirty="0"/>
              <a:t> in </a:t>
            </a:r>
          </a:p>
          <a:p>
            <a:r>
              <a:rPr lang="en-US" dirty="0"/>
              <a:t>the nineteenth century.”</a:t>
            </a:r>
          </a:p>
          <a:p>
            <a:r>
              <a:rPr lang="en-US" sz="1600" dirty="0"/>
              <a:t>		T.W. Swaddle, </a:t>
            </a:r>
            <a:r>
              <a:rPr lang="en-US" sz="1600" i="1" dirty="0"/>
              <a:t>Inorganic chemistry : an industrial and environmental perspective</a:t>
            </a:r>
            <a:r>
              <a:rPr lang="en-US" sz="1600" dirty="0"/>
              <a:t>, 1997</a:t>
            </a:r>
          </a:p>
          <a:p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62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5641" y="510205"/>
            <a:ext cx="704551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What topics belong to inorganic as opposed to chemistry in general?</a:t>
            </a:r>
            <a:br>
              <a:rPr lang="en-US" dirty="0" smtClean="0"/>
            </a:br>
            <a:r>
              <a:rPr lang="en-US" dirty="0" smtClean="0"/>
              <a:t>	- discovery of the elements</a:t>
            </a:r>
            <a:br>
              <a:rPr lang="en-US" dirty="0" smtClean="0"/>
            </a:br>
            <a:r>
              <a:rPr lang="en-US" dirty="0" smtClean="0"/>
              <a:t>	- periodic classification of elements</a:t>
            </a:r>
            <a:br>
              <a:rPr lang="en-US" dirty="0" smtClean="0"/>
            </a:br>
            <a:r>
              <a:rPr lang="en-US" dirty="0" smtClean="0"/>
              <a:t>	- consistent atomic weights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• Is inorganic </a:t>
            </a:r>
            <a:r>
              <a:rPr lang="en-US" dirty="0"/>
              <a:t>chemistry </a:t>
            </a:r>
            <a:r>
              <a:rPr lang="en-US" dirty="0" smtClean="0"/>
              <a:t>just </a:t>
            </a:r>
            <a:r>
              <a:rPr lang="en-US" dirty="0"/>
              <a:t>the dregs??</a:t>
            </a:r>
          </a:p>
          <a:p>
            <a:r>
              <a:rPr lang="en-US" dirty="0"/>
              <a:t>• Is </a:t>
            </a:r>
            <a:r>
              <a:rPr lang="en-US" dirty="0" smtClean="0"/>
              <a:t>an </a:t>
            </a:r>
            <a:r>
              <a:rPr lang="en-US" dirty="0" smtClean="0">
                <a:solidFill>
                  <a:srgbClr val="FF0000"/>
                </a:solidFill>
              </a:rPr>
              <a:t>in</a:t>
            </a:r>
            <a:r>
              <a:rPr lang="en-US" dirty="0" smtClean="0"/>
              <a:t>organic </a:t>
            </a:r>
            <a:r>
              <a:rPr lang="en-US" dirty="0"/>
              <a:t>chemist </a:t>
            </a:r>
            <a:r>
              <a:rPr lang="en-US" dirty="0" smtClean="0"/>
              <a:t>merely </a:t>
            </a:r>
            <a:r>
              <a:rPr lang="en-US" dirty="0"/>
              <a:t>someone who isn’t an organic chemist??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1746" y="2764053"/>
            <a:ext cx="8777651" cy="3662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“Chaplain, I once studied Latin.  I think it’s only fair to warn you of that before I ask </a:t>
            </a:r>
            <a:endParaRPr lang="en-US" dirty="0" smtClean="0"/>
          </a:p>
          <a:p>
            <a:r>
              <a:rPr lang="en-US" dirty="0" smtClean="0"/>
              <a:t>my </a:t>
            </a:r>
            <a:r>
              <a:rPr lang="en-US" dirty="0"/>
              <a:t>next question.  Doesn’t the word Anabaptist simply mean that you’re not a Baptist</a:t>
            </a:r>
            <a:r>
              <a:rPr lang="en-US" dirty="0" smtClean="0"/>
              <a:t>?”</a:t>
            </a:r>
          </a:p>
          <a:p>
            <a:endParaRPr lang="en-US" dirty="0"/>
          </a:p>
          <a:p>
            <a:r>
              <a:rPr lang="en-US" dirty="0" smtClean="0"/>
              <a:t>“Oh, no, sir.  There’s much more.”</a:t>
            </a:r>
          </a:p>
          <a:p>
            <a:endParaRPr lang="en-US" dirty="0"/>
          </a:p>
          <a:p>
            <a:r>
              <a:rPr lang="en-US" dirty="0" smtClean="0"/>
              <a:t>“Are you a Baptist?”</a:t>
            </a:r>
          </a:p>
          <a:p>
            <a:endParaRPr lang="en-US" dirty="0"/>
          </a:p>
          <a:p>
            <a:r>
              <a:rPr lang="en-US" dirty="0" smtClean="0"/>
              <a:t>“No, sir.”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“Then you are not a Baptist, aren’t you?…</a:t>
            </a:r>
            <a:r>
              <a:rPr lang="en-US" dirty="0"/>
              <a:t>.Now, Chaplain, to say you’re not a </a:t>
            </a:r>
            <a:r>
              <a:rPr lang="en-US" dirty="0" smtClean="0"/>
              <a:t>Baptist</a:t>
            </a:r>
            <a:r>
              <a:rPr lang="en-US" dirty="0"/>
              <a:t> </a:t>
            </a:r>
            <a:r>
              <a:rPr lang="en-US" dirty="0" smtClean="0"/>
              <a:t>doesn’t</a:t>
            </a:r>
            <a:br>
              <a:rPr lang="en-US" dirty="0" smtClean="0"/>
            </a:br>
            <a:r>
              <a:rPr lang="en-US" dirty="0" smtClean="0"/>
              <a:t>really </a:t>
            </a:r>
            <a:r>
              <a:rPr lang="en-US" dirty="0"/>
              <a:t>tell us anything about what </a:t>
            </a:r>
            <a:r>
              <a:rPr lang="en-US" dirty="0" smtClean="0"/>
              <a:t>you </a:t>
            </a:r>
            <a:r>
              <a:rPr lang="en-US" dirty="0"/>
              <a:t>are, does it?  You could be anything or anyone.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sz="1600" dirty="0" smtClean="0"/>
              <a:t>													Joseph </a:t>
            </a:r>
            <a:r>
              <a:rPr lang="en-US" sz="1600" dirty="0"/>
              <a:t>Heller, </a:t>
            </a:r>
            <a:r>
              <a:rPr lang="en-US" sz="1600" i="1" dirty="0"/>
              <a:t>Catch-</a:t>
            </a:r>
            <a:r>
              <a:rPr lang="en-US" sz="1600" i="1" dirty="0" smtClean="0"/>
              <a:t>22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627586" y="140873"/>
            <a:ext cx="315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Inorganic or general chemistry?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81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10" y="1061263"/>
            <a:ext cx="9105290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</a:t>
            </a:r>
            <a:r>
              <a:rPr lang="en-US" dirty="0" smtClean="0"/>
              <a:t>First journal devoted to inorganic chemistry, </a:t>
            </a:r>
            <a:r>
              <a:rPr lang="en-US" i="1" dirty="0" err="1" smtClean="0"/>
              <a:t>Zeitschrift</a:t>
            </a:r>
            <a:r>
              <a:rPr lang="en-US" i="1" dirty="0" smtClean="0"/>
              <a:t> </a:t>
            </a:r>
            <a:r>
              <a:rPr lang="en-US" i="1" dirty="0" err="1"/>
              <a:t>für</a:t>
            </a:r>
            <a:r>
              <a:rPr lang="en-US" i="1" dirty="0"/>
              <a:t> </a:t>
            </a:r>
            <a:r>
              <a:rPr lang="en-US" i="1" dirty="0" err="1"/>
              <a:t>Anorganische</a:t>
            </a:r>
            <a:r>
              <a:rPr lang="en-US" i="1" dirty="0"/>
              <a:t> </a:t>
            </a:r>
            <a:r>
              <a:rPr lang="en-US" i="1" dirty="0" err="1" smtClean="0"/>
              <a:t>Chemie</a:t>
            </a:r>
            <a:r>
              <a:rPr lang="en-US" i="1" dirty="0" smtClean="0"/>
              <a:t>,</a:t>
            </a:r>
            <a:br>
              <a:rPr lang="en-US" i="1" dirty="0" smtClean="0"/>
            </a:br>
            <a:r>
              <a:rPr lang="en-US" i="1" dirty="0" smtClean="0"/>
              <a:t>    </a:t>
            </a:r>
            <a:r>
              <a:rPr lang="en-US" dirty="0" smtClean="0"/>
              <a:t>was established in 1892</a:t>
            </a:r>
          </a:p>
          <a:p>
            <a:r>
              <a:rPr lang="en-US" dirty="0"/>
              <a:t> </a:t>
            </a:r>
          </a:p>
          <a:p>
            <a:pPr lvl="1"/>
            <a:r>
              <a:rPr lang="en-US" dirty="0" smtClean="0"/>
              <a:t>- changed to </a:t>
            </a:r>
            <a:r>
              <a:rPr lang="en-US" i="1" dirty="0" err="1"/>
              <a:t>Zeitschrift</a:t>
            </a:r>
            <a:r>
              <a:rPr lang="en-US" i="1" dirty="0"/>
              <a:t> </a:t>
            </a:r>
            <a:r>
              <a:rPr lang="en-US" i="1" dirty="0" err="1"/>
              <a:t>für</a:t>
            </a:r>
            <a:r>
              <a:rPr lang="en-US" i="1" dirty="0"/>
              <a:t> </a:t>
            </a:r>
            <a:r>
              <a:rPr lang="en-US" i="1" dirty="0" err="1"/>
              <a:t>Anorganische</a:t>
            </a:r>
            <a:r>
              <a:rPr lang="en-US" i="1" dirty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und </a:t>
            </a:r>
            <a:r>
              <a:rPr lang="en-US" i="1" dirty="0" err="1" smtClean="0">
                <a:solidFill>
                  <a:srgbClr val="FF0000"/>
                </a:solidFill>
              </a:rPr>
              <a:t>Allgemeine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/>
              <a:t>Chemie</a:t>
            </a:r>
            <a:r>
              <a:rPr lang="en-US" i="1" dirty="0" smtClean="0"/>
              <a:t>, </a:t>
            </a:r>
            <a:r>
              <a:rPr lang="en-US" dirty="0" smtClean="0"/>
              <a:t>1915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smtClean="0"/>
              <a:t>	- changed </a:t>
            </a:r>
            <a:r>
              <a:rPr lang="en-US" dirty="0" smtClean="0">
                <a:solidFill>
                  <a:srgbClr val="FF0000"/>
                </a:solidFill>
              </a:rPr>
              <a:t>back</a:t>
            </a:r>
            <a:r>
              <a:rPr lang="en-US" dirty="0" smtClean="0"/>
              <a:t> to </a:t>
            </a:r>
            <a:r>
              <a:rPr lang="en-US" i="1" dirty="0" err="1"/>
              <a:t>Zeitschrift</a:t>
            </a:r>
            <a:r>
              <a:rPr lang="en-US" i="1" dirty="0"/>
              <a:t> </a:t>
            </a:r>
            <a:r>
              <a:rPr lang="en-US" i="1" dirty="0" err="1"/>
              <a:t>für</a:t>
            </a:r>
            <a:r>
              <a:rPr lang="en-US" i="1" dirty="0"/>
              <a:t> </a:t>
            </a:r>
            <a:r>
              <a:rPr lang="en-US" i="1" dirty="0" err="1"/>
              <a:t>Anorganische</a:t>
            </a:r>
            <a:r>
              <a:rPr lang="en-US" i="1" dirty="0"/>
              <a:t> </a:t>
            </a:r>
            <a:r>
              <a:rPr lang="en-US" i="1" dirty="0" err="1" smtClean="0"/>
              <a:t>Chemie</a:t>
            </a:r>
            <a:r>
              <a:rPr lang="en-US" i="1" dirty="0"/>
              <a:t>, </a:t>
            </a:r>
            <a:r>
              <a:rPr lang="en-US" dirty="0" smtClean="0"/>
              <a:t>1943</a:t>
            </a:r>
          </a:p>
          <a:p>
            <a:r>
              <a:rPr lang="en-US" dirty="0"/>
              <a:t> </a:t>
            </a:r>
            <a:r>
              <a:rPr lang="en-US" dirty="0" smtClean="0"/>
              <a:t>	- changed </a:t>
            </a:r>
            <a:r>
              <a:rPr lang="en-US" dirty="0" smtClean="0">
                <a:solidFill>
                  <a:srgbClr val="FF0000"/>
                </a:solidFill>
              </a:rPr>
              <a:t>back again</a:t>
            </a:r>
            <a:r>
              <a:rPr lang="en-US" dirty="0" smtClean="0"/>
              <a:t> to </a:t>
            </a:r>
            <a:r>
              <a:rPr lang="en-US" i="1" dirty="0" err="1"/>
              <a:t>Zeitschrift</a:t>
            </a:r>
            <a:r>
              <a:rPr lang="en-US" i="1" dirty="0"/>
              <a:t> </a:t>
            </a:r>
            <a:r>
              <a:rPr lang="en-US" i="1" dirty="0" err="1"/>
              <a:t>für</a:t>
            </a:r>
            <a:r>
              <a:rPr lang="en-US" i="1" dirty="0"/>
              <a:t> </a:t>
            </a:r>
            <a:r>
              <a:rPr lang="en-US" i="1" dirty="0" err="1"/>
              <a:t>Anorganische</a:t>
            </a:r>
            <a:r>
              <a:rPr lang="en-US" i="1" dirty="0"/>
              <a:t> und </a:t>
            </a:r>
            <a:r>
              <a:rPr lang="en-US" i="1" dirty="0" err="1"/>
              <a:t>Allgemeine</a:t>
            </a:r>
            <a:r>
              <a:rPr lang="en-US" i="1" dirty="0"/>
              <a:t> </a:t>
            </a:r>
            <a:r>
              <a:rPr lang="en-US" i="1" dirty="0" err="1"/>
              <a:t>Chemie</a:t>
            </a:r>
            <a:r>
              <a:rPr lang="en-US" i="1" dirty="0"/>
              <a:t>, </a:t>
            </a:r>
            <a:r>
              <a:rPr lang="en-US" dirty="0" smtClean="0"/>
              <a:t>1950</a:t>
            </a:r>
          </a:p>
          <a:p>
            <a:endParaRPr lang="en-US" dirty="0" smtClean="0"/>
          </a:p>
          <a:p>
            <a:r>
              <a:rPr lang="en-US" dirty="0" smtClean="0"/>
              <a:t>• No English-language inorganic journal until 1955 (</a:t>
            </a:r>
            <a:r>
              <a:rPr lang="en-US" i="1" dirty="0" smtClean="0"/>
              <a:t>Journal of Inorganic and Nuclear Chemistry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• ACS journal </a:t>
            </a:r>
            <a:r>
              <a:rPr lang="en-US" i="1" dirty="0" smtClean="0"/>
              <a:t>Inorganic Chemistry</a:t>
            </a:r>
            <a:r>
              <a:rPr lang="en-US" dirty="0" smtClean="0"/>
              <a:t> began in 1962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27586" y="325539"/>
            <a:ext cx="315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Inorganic or general chemistry?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9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50715" y="241013"/>
            <a:ext cx="5054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Disinterest persists among historians of chemistry….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61" y="1601581"/>
            <a:ext cx="2406321" cy="3822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894" y="5240997"/>
            <a:ext cx="1449137" cy="1386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0582" y="1601581"/>
            <a:ext cx="2054656" cy="3301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8842" y="1601581"/>
            <a:ext cx="2088146" cy="20804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8842" y="3623993"/>
            <a:ext cx="2636252" cy="32340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17579" y="847194"/>
            <a:ext cx="5302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the index to </a:t>
            </a:r>
            <a:r>
              <a:rPr lang="en-US" dirty="0" err="1" smtClean="0"/>
              <a:t>Ambix</a:t>
            </a:r>
            <a:r>
              <a:rPr lang="en-US" dirty="0" smtClean="0"/>
              <a:t>, the journal of the Society for</a:t>
            </a:r>
          </a:p>
          <a:p>
            <a:r>
              <a:rPr lang="en-US" dirty="0" smtClean="0"/>
              <a:t>   the History of Alchemy and Chemistry, 1937-2003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708316" y="3623993"/>
            <a:ext cx="22886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5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4244</TotalTime>
  <Words>1378</Words>
  <Application>Microsoft Office PowerPoint</Application>
  <PresentationFormat>On-screen Show (4:3)</PresentationFormat>
  <Paragraphs>265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California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Labinger</dc:creator>
  <cp:lastModifiedBy>Gary</cp:lastModifiedBy>
  <cp:revision>235</cp:revision>
  <dcterms:created xsi:type="dcterms:W3CDTF">2011-09-15T21:14:28Z</dcterms:created>
  <dcterms:modified xsi:type="dcterms:W3CDTF">2016-08-20T12:27:48Z</dcterms:modified>
</cp:coreProperties>
</file>