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45"/>
  </p:notesMasterIdLst>
  <p:handoutMasterIdLst>
    <p:handoutMasterId r:id="rId46"/>
  </p:handoutMasterIdLst>
  <p:sldIdLst>
    <p:sldId id="278" r:id="rId2"/>
    <p:sldId id="586" r:id="rId3"/>
    <p:sldId id="307" r:id="rId4"/>
    <p:sldId id="358" r:id="rId5"/>
    <p:sldId id="317" r:id="rId6"/>
    <p:sldId id="320" r:id="rId7"/>
    <p:sldId id="602" r:id="rId8"/>
    <p:sldId id="321" r:id="rId9"/>
    <p:sldId id="603" r:id="rId10"/>
    <p:sldId id="322" r:id="rId11"/>
    <p:sldId id="354" r:id="rId12"/>
    <p:sldId id="324" r:id="rId13"/>
    <p:sldId id="353" r:id="rId14"/>
    <p:sldId id="355" r:id="rId15"/>
    <p:sldId id="587" r:id="rId16"/>
    <p:sldId id="312" r:id="rId17"/>
    <p:sldId id="315" r:id="rId18"/>
    <p:sldId id="313" r:id="rId19"/>
    <p:sldId id="357" r:id="rId20"/>
    <p:sldId id="352" r:id="rId21"/>
    <p:sldId id="356" r:id="rId22"/>
    <p:sldId id="329" r:id="rId23"/>
    <p:sldId id="332" r:id="rId24"/>
    <p:sldId id="335" r:id="rId25"/>
    <p:sldId id="336" r:id="rId26"/>
    <p:sldId id="343" r:id="rId27"/>
    <p:sldId id="441" r:id="rId28"/>
    <p:sldId id="444" r:id="rId29"/>
    <p:sldId id="349" r:id="rId30"/>
    <p:sldId id="588" r:id="rId31"/>
    <p:sldId id="589" r:id="rId32"/>
    <p:sldId id="590" r:id="rId33"/>
    <p:sldId id="591" r:id="rId34"/>
    <p:sldId id="592" r:id="rId35"/>
    <p:sldId id="594" r:id="rId36"/>
    <p:sldId id="595" r:id="rId37"/>
    <p:sldId id="597" r:id="rId38"/>
    <p:sldId id="596" r:id="rId39"/>
    <p:sldId id="598" r:id="rId40"/>
    <p:sldId id="599" r:id="rId41"/>
    <p:sldId id="600" r:id="rId42"/>
    <p:sldId id="601" r:id="rId43"/>
    <p:sldId id="346"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5F2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587" autoAdjust="0"/>
    <p:restoredTop sz="85370" autoAdjust="0"/>
  </p:normalViewPr>
  <p:slideViewPr>
    <p:cSldViewPr snapToGrid="0" snapToObjects="1">
      <p:cViewPr varScale="1">
        <p:scale>
          <a:sx n="120" d="100"/>
          <a:sy n="120" d="100"/>
        </p:scale>
        <p:origin x="176"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634F2C-FCF6-AC42-ACE3-E29158A75925}" type="datetimeFigureOut">
              <a:rPr lang="en-US" smtClean="0"/>
              <a:t>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C82ED5-4396-1645-9B6B-26AD33DE537B}" type="slidenum">
              <a:rPr lang="en-US" smtClean="0"/>
              <a:t>‹#›</a:t>
            </a:fld>
            <a:endParaRPr lang="en-US"/>
          </a:p>
        </p:txBody>
      </p:sp>
    </p:spTree>
    <p:extLst>
      <p:ext uri="{BB962C8B-B14F-4D97-AF65-F5344CB8AC3E}">
        <p14:creationId xmlns:p14="http://schemas.microsoft.com/office/powerpoint/2010/main" val="9748494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5D4748-6195-E541-85EC-2FE183C1BFC5}" type="datetimeFigureOut">
              <a:rPr lang="en-US" smtClean="0"/>
              <a:t>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1968AA-C25D-BD4B-9FA1-E13EBD20911B}" type="slidenum">
              <a:rPr lang="en-US" smtClean="0"/>
              <a:t>‹#›</a:t>
            </a:fld>
            <a:endParaRPr lang="en-US"/>
          </a:p>
        </p:txBody>
      </p:sp>
    </p:spTree>
    <p:extLst>
      <p:ext uri="{BB962C8B-B14F-4D97-AF65-F5344CB8AC3E}">
        <p14:creationId xmlns:p14="http://schemas.microsoft.com/office/powerpoint/2010/main" val="22117984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B1968AA-C25D-BD4B-9FA1-E13EBD20911B}" type="slidenum">
              <a:rPr lang="en-US" smtClean="0"/>
              <a:t>1</a:t>
            </a:fld>
            <a:endParaRPr lang="en-US"/>
          </a:p>
        </p:txBody>
      </p:sp>
    </p:spTree>
    <p:extLst>
      <p:ext uri="{BB962C8B-B14F-4D97-AF65-F5344CB8AC3E}">
        <p14:creationId xmlns:p14="http://schemas.microsoft.com/office/powerpoint/2010/main" val="1192643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15423"/>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771198"/>
            <a:ext cx="6400800" cy="100208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dirty="0"/>
              <a:t>June 18, 2011</a:t>
            </a:r>
          </a:p>
        </p:txBody>
      </p:sp>
      <p:sp>
        <p:nvSpPr>
          <p:cNvPr id="5" name="Footer Placeholder 4"/>
          <p:cNvSpPr>
            <a:spLocks noGrp="1"/>
          </p:cNvSpPr>
          <p:nvPr>
            <p:ph type="ftr" sz="quarter" idx="11"/>
          </p:nvPr>
        </p:nvSpPr>
        <p:spPr/>
        <p:txBody>
          <a:bodyPr/>
          <a:lstStyle/>
          <a:p>
            <a:r>
              <a:rPr lang="en-US" dirty="0"/>
              <a:t>ESCMQC11, Oslo</a:t>
            </a:r>
          </a:p>
        </p:txBody>
      </p:sp>
      <p:sp>
        <p:nvSpPr>
          <p:cNvPr id="6" name="Slide Number Placeholder 5"/>
          <p:cNvSpPr>
            <a:spLocks noGrp="1"/>
          </p:cNvSpPr>
          <p:nvPr>
            <p:ph type="sldNum" sz="quarter" idx="12"/>
          </p:nvPr>
        </p:nvSpPr>
        <p:spPr/>
        <p:txBody>
          <a:bodyPr/>
          <a:lstStyle/>
          <a:p>
            <a:fld id="{DCBB5AB0-7DB0-494A-BF7C-E5E609CE9578}" type="slidenum">
              <a:rPr lang="en-US" smtClean="0"/>
              <a:t>‹#›</a:t>
            </a:fld>
            <a:endParaRPr lang="en-US"/>
          </a:p>
        </p:txBody>
      </p:sp>
    </p:spTree>
    <p:extLst>
      <p:ext uri="{BB962C8B-B14F-4D97-AF65-F5344CB8AC3E}">
        <p14:creationId xmlns:p14="http://schemas.microsoft.com/office/powerpoint/2010/main" val="404121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June 18, 2011</a:t>
            </a:r>
          </a:p>
        </p:txBody>
      </p:sp>
      <p:sp>
        <p:nvSpPr>
          <p:cNvPr id="5" name="Footer Placeholder 4"/>
          <p:cNvSpPr>
            <a:spLocks noGrp="1"/>
          </p:cNvSpPr>
          <p:nvPr>
            <p:ph type="ftr" sz="quarter" idx="11"/>
          </p:nvPr>
        </p:nvSpPr>
        <p:spPr/>
        <p:txBody>
          <a:bodyPr/>
          <a:lstStyle/>
          <a:p>
            <a:r>
              <a:rPr lang="en-US" dirty="0"/>
              <a:t>ESCMQC11, Oslo</a:t>
            </a:r>
          </a:p>
        </p:txBody>
      </p:sp>
      <p:sp>
        <p:nvSpPr>
          <p:cNvPr id="6" name="Slide Number Placeholder 5"/>
          <p:cNvSpPr>
            <a:spLocks noGrp="1"/>
          </p:cNvSpPr>
          <p:nvPr>
            <p:ph type="sldNum" sz="quarter" idx="12"/>
          </p:nvPr>
        </p:nvSpPr>
        <p:spPr/>
        <p:txBody>
          <a:bodyPr/>
          <a:lstStyle/>
          <a:p>
            <a:fld id="{DCBB5AB0-7DB0-494A-BF7C-E5E609CE9578}" type="slidenum">
              <a:rPr lang="en-US" smtClean="0"/>
              <a:t>‹#›</a:t>
            </a:fld>
            <a:endParaRPr lang="en-US"/>
          </a:p>
        </p:txBody>
      </p:sp>
    </p:spTree>
    <p:extLst>
      <p:ext uri="{BB962C8B-B14F-4D97-AF65-F5344CB8AC3E}">
        <p14:creationId xmlns:p14="http://schemas.microsoft.com/office/powerpoint/2010/main" val="635394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dirty="0"/>
              <a:t>June 18, 2011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r>
              <a:rPr lang="en-US" dirty="0"/>
              <a:t>ESCMQC11, Oslo</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DCBB5AB0-7DB0-494A-BF7C-E5E609CE9578}" type="slidenum">
              <a:rPr lang="en-US" smtClean="0"/>
              <a:pPr/>
              <a:t>‹#›</a:t>
            </a:fld>
            <a:endParaRPr lang="en-US"/>
          </a:p>
        </p:txBody>
      </p:sp>
    </p:spTree>
    <p:extLst>
      <p:ext uri="{BB962C8B-B14F-4D97-AF65-F5344CB8AC3E}">
        <p14:creationId xmlns:p14="http://schemas.microsoft.com/office/powerpoint/2010/main" val="1581163736"/>
      </p:ext>
    </p:extLst>
  </p:cSld>
  <p:clrMap bg1="lt1" tx1="dk1" bg2="lt2" tx2="dk2" accent1="accent1" accent2="accent2" accent3="accent3" accent4="accent4" accent5="accent5" accent6="accent6" hlink="hlink" folHlink="folHlink"/>
  <p:sldLayoutIdLst>
    <p:sldLayoutId id="2147483651" r:id="rId1"/>
    <p:sldLayoutId id="2147483652" r:id="rId2"/>
  </p:sldLayoutIdLst>
  <p:hf hdr="0"/>
  <p:txStyles>
    <p:titleStyle>
      <a:lvl1pPr algn="ctr" defTabSz="457200" rtl="0" eaLnBrk="1" latinLnBrk="0" hangingPunct="1">
        <a:spcBef>
          <a:spcPct val="0"/>
        </a:spcBef>
        <a:buNone/>
        <a:defRPr sz="3600" b="1" kern="1200">
          <a:solidFill>
            <a:srgbClr val="3366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tif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4.tiff"/></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3" Type="http://schemas.openxmlformats.org/officeDocument/2006/relationships/image" Target="../media/image3.tiff"/><Relationship Id="rId7" Type="http://schemas.openxmlformats.org/officeDocument/2006/relationships/image" Target="../media/image7.png"/><Relationship Id="rId12" Type="http://schemas.openxmlformats.org/officeDocument/2006/relationships/image" Target="../media/image12.em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emf"/><Relationship Id="rId5" Type="http://schemas.openxmlformats.org/officeDocument/2006/relationships/image" Target="../media/image5.tiff"/><Relationship Id="rId15" Type="http://schemas.openxmlformats.org/officeDocument/2006/relationships/image" Target="../media/image15.emf"/><Relationship Id="rId10" Type="http://schemas.openxmlformats.org/officeDocument/2006/relationships/image" Target="../media/image10.emf"/><Relationship Id="rId4" Type="http://schemas.openxmlformats.org/officeDocument/2006/relationships/image" Target="../media/image4.tiff"/><Relationship Id="rId9" Type="http://schemas.openxmlformats.org/officeDocument/2006/relationships/image" Target="../media/image9.emf"/><Relationship Id="rId14" Type="http://schemas.openxmlformats.org/officeDocument/2006/relationships/image" Target="../media/image1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6.emf"/><Relationship Id="rId2"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48.emf"/><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7.emf"/><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24.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image" Target="../media/image64.emf"/><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22.emf"/></Relationships>
</file>

<file path=ppt/slides/_rels/slide25.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5.emf"/><Relationship Id="rId7" Type="http://schemas.openxmlformats.org/officeDocument/2006/relationships/image" Target="../media/image72.emf"/><Relationship Id="rId2" Type="http://schemas.openxmlformats.org/officeDocument/2006/relationships/image" Target="../media/image64.emf"/><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74.emf"/></Relationships>
</file>

<file path=ppt/slides/_rels/slide26.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65.emf"/><Relationship Id="rId7" Type="http://schemas.openxmlformats.org/officeDocument/2006/relationships/image" Target="../media/image75.emf"/><Relationship Id="rId2" Type="http://schemas.openxmlformats.org/officeDocument/2006/relationships/image" Target="../media/image64.emf"/><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77.emf"/></Relationships>
</file>

<file path=ppt/slides/_rels/slide27.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66.emf"/><Relationship Id="rId7" Type="http://schemas.openxmlformats.org/officeDocument/2006/relationships/image" Target="../media/image80.emf"/><Relationship Id="rId2" Type="http://schemas.openxmlformats.org/officeDocument/2006/relationships/image" Target="../media/image65.emf"/><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emf"/><Relationship Id="rId10" Type="http://schemas.openxmlformats.org/officeDocument/2006/relationships/image" Target="../media/image83.emf"/><Relationship Id="rId4" Type="http://schemas.openxmlformats.org/officeDocument/2006/relationships/image" Target="../media/image67.emf"/><Relationship Id="rId9" Type="http://schemas.openxmlformats.org/officeDocument/2006/relationships/image" Target="../media/image82.emf"/></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emf"/></Relationships>
</file>

<file path=ppt/slides/_rels/slide29.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emf"/><Relationship Id="rId7" Type="http://schemas.openxmlformats.org/officeDocument/2006/relationships/image" Target="../media/image34.emf"/><Relationship Id="rId2" Type="http://schemas.openxmlformats.org/officeDocument/2006/relationships/image" Target="../media/image90.emf"/><Relationship Id="rId1" Type="http://schemas.openxmlformats.org/officeDocument/2006/relationships/slideLayout" Target="../slideLayouts/slideLayout2.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s>
</file>

<file path=ppt/slides/_rels/slide3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98.emf"/><Relationship Id="rId4" Type="http://schemas.openxmlformats.org/officeDocument/2006/relationships/image" Target="../media/image97.emf"/></Relationships>
</file>

<file path=ppt/slides/_rels/slide3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xml"/><Relationship Id="rId4" Type="http://schemas.openxmlformats.org/officeDocument/2006/relationships/image" Target="../media/image107.emf"/></Relationships>
</file>

<file path=ppt/slides/_rels/slide4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636191"/>
            <a:ext cx="7772400" cy="1069780"/>
          </a:xfrm>
        </p:spPr>
        <p:txBody>
          <a:bodyPr>
            <a:normAutofit fontScale="90000"/>
          </a:bodyPr>
          <a:lstStyle/>
          <a:p>
            <a:r>
              <a:rPr lang="en-US" dirty="0"/>
              <a:t>Failures of the Feynman propagators</a:t>
            </a:r>
            <a:endParaRPr lang="en-US" sz="2800" dirty="0"/>
          </a:p>
        </p:txBody>
      </p:sp>
      <p:sp>
        <p:nvSpPr>
          <p:cNvPr id="3" name="Subtitle 2"/>
          <p:cNvSpPr>
            <a:spLocks noGrp="1"/>
          </p:cNvSpPr>
          <p:nvPr>
            <p:ph type="subTitle" idx="1"/>
          </p:nvPr>
        </p:nvSpPr>
        <p:spPr>
          <a:xfrm>
            <a:off x="952993" y="1600570"/>
            <a:ext cx="7238010" cy="2706762"/>
          </a:xfrm>
        </p:spPr>
        <p:txBody>
          <a:bodyPr>
            <a:noAutofit/>
          </a:bodyPr>
          <a:lstStyle/>
          <a:p>
            <a:r>
              <a:rPr lang="en-US" sz="2400" u="sng" dirty="0">
                <a:solidFill>
                  <a:schemeClr val="tx1"/>
                </a:solidFill>
              </a:rPr>
              <a:t>So Hirata</a:t>
            </a:r>
          </a:p>
          <a:p>
            <a:r>
              <a:rPr lang="en-US" sz="1800" dirty="0"/>
              <a:t>Department of Chemistry, University of Illinois at Urbana-Champaign</a:t>
            </a:r>
          </a:p>
          <a:p>
            <a:r>
              <a:rPr lang="en-US" sz="2400" dirty="0" err="1">
                <a:solidFill>
                  <a:schemeClr val="tx1"/>
                </a:solidFill>
              </a:rPr>
              <a:t>Ireneusz</a:t>
            </a:r>
            <a:r>
              <a:rPr lang="en-US" sz="2400" dirty="0">
                <a:solidFill>
                  <a:schemeClr val="tx1"/>
                </a:solidFill>
              </a:rPr>
              <a:t> Grabowski</a:t>
            </a:r>
          </a:p>
          <a:p>
            <a:r>
              <a:rPr lang="en-US" sz="1800" dirty="0"/>
              <a:t>Institute of Physics, Nicolaus Copernicus University in </a:t>
            </a:r>
            <a:r>
              <a:rPr lang="en-US" sz="1800" dirty="0" err="1"/>
              <a:t>Toruń</a:t>
            </a:r>
            <a:endParaRPr lang="en-US" sz="1800" dirty="0"/>
          </a:p>
          <a:p>
            <a:r>
              <a:rPr lang="en-US" sz="2400" dirty="0">
                <a:solidFill>
                  <a:schemeClr val="tx1"/>
                </a:solidFill>
              </a:rPr>
              <a:t>J. Vincent Ortiz</a:t>
            </a:r>
          </a:p>
          <a:p>
            <a:r>
              <a:rPr lang="en-US" sz="1800" dirty="0"/>
              <a:t>Department of Chemistry &amp; Biochemistry, Auburn University</a:t>
            </a:r>
          </a:p>
          <a:p>
            <a:r>
              <a:rPr lang="en-US" sz="2400" dirty="0">
                <a:solidFill>
                  <a:schemeClr val="tx1"/>
                </a:solidFill>
              </a:rPr>
              <a:t>Rodney J. Bartlett</a:t>
            </a:r>
          </a:p>
          <a:p>
            <a:r>
              <a:rPr lang="en-US" sz="1800" dirty="0"/>
              <a:t>Quantum Theory Project, University of Florida</a:t>
            </a:r>
          </a:p>
          <a:p>
            <a:endParaRPr lang="en-US" sz="2400" dirty="0"/>
          </a:p>
        </p:txBody>
      </p:sp>
      <p:pic>
        <p:nvPicPr>
          <p:cNvPr id="5" name="Picture 4" descr="uclogo_1867_vert_pr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1307" y="4928439"/>
            <a:ext cx="3641382" cy="1634906"/>
          </a:xfrm>
          <a:prstGeom prst="rect">
            <a:avLst/>
          </a:prstGeom>
        </p:spPr>
      </p:pic>
      <p:sp>
        <p:nvSpPr>
          <p:cNvPr id="6" name="Subtitle 2"/>
          <p:cNvSpPr txBox="1">
            <a:spLocks/>
          </p:cNvSpPr>
          <p:nvPr/>
        </p:nvSpPr>
        <p:spPr>
          <a:xfrm>
            <a:off x="685801" y="4803180"/>
            <a:ext cx="7772399" cy="183488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000" dirty="0"/>
          </a:p>
        </p:txBody>
      </p:sp>
    </p:spTree>
    <p:extLst>
      <p:ext uri="{BB962C8B-B14F-4D97-AF65-F5344CB8AC3E}">
        <p14:creationId xmlns:p14="http://schemas.microsoft.com/office/powerpoint/2010/main" val="384338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6428" y="4838992"/>
            <a:ext cx="5095124" cy="19204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435" y="1591722"/>
            <a:ext cx="5138365" cy="1813193"/>
          </a:xfrm>
          <a:prstGeom prst="rect">
            <a:avLst/>
          </a:prstGeom>
        </p:spPr>
      </p:pic>
      <p:sp>
        <p:nvSpPr>
          <p:cNvPr id="2" name="Title 1"/>
          <p:cNvSpPr>
            <a:spLocks noGrp="1"/>
          </p:cNvSpPr>
          <p:nvPr>
            <p:ph type="title"/>
          </p:nvPr>
        </p:nvSpPr>
        <p:spPr/>
        <p:txBody>
          <a:bodyPr>
            <a:normAutofit/>
          </a:bodyPr>
          <a:lstStyle/>
          <a:p>
            <a:r>
              <a:rPr lang="en-US" dirty="0">
                <a:latin typeface="Arial" charset="0"/>
                <a:ea typeface="Arial" charset="0"/>
                <a:cs typeface="Arial" charset="0"/>
              </a:rPr>
              <a:t>MBGF in 9 pages (6/9)</a:t>
            </a:r>
          </a:p>
        </p:txBody>
      </p:sp>
      <p:sp>
        <p:nvSpPr>
          <p:cNvPr id="3" name="Content Placeholder 2"/>
          <p:cNvSpPr>
            <a:spLocks noGrp="1"/>
          </p:cNvSpPr>
          <p:nvPr>
            <p:ph idx="1"/>
          </p:nvPr>
        </p:nvSpPr>
        <p:spPr>
          <a:xfrm>
            <a:off x="457200" y="1355319"/>
            <a:ext cx="8229600" cy="4525963"/>
          </a:xfrm>
        </p:spPr>
        <p:txBody>
          <a:bodyPr/>
          <a:lstStyle/>
          <a:p>
            <a:r>
              <a:rPr lang="en-US" dirty="0">
                <a:latin typeface="Arial" charset="0"/>
                <a:ea typeface="Arial" charset="0"/>
                <a:cs typeface="Arial" charset="0"/>
              </a:rPr>
              <a:t>Approximations</a:t>
            </a: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p:txBody>
      </p:sp>
      <p:sp>
        <p:nvSpPr>
          <p:cNvPr id="8" name="TextBox 7"/>
          <p:cNvSpPr txBox="1"/>
          <p:nvPr/>
        </p:nvSpPr>
        <p:spPr>
          <a:xfrm>
            <a:off x="2351072" y="2225294"/>
            <a:ext cx="1095172" cy="369332"/>
          </a:xfrm>
          <a:prstGeom prst="rect">
            <a:avLst/>
          </a:prstGeom>
          <a:noFill/>
        </p:spPr>
        <p:txBody>
          <a:bodyPr wrap="none" rtlCol="0">
            <a:spAutoFit/>
          </a:bodyPr>
          <a:lstStyle/>
          <a:p>
            <a:pPr algn="r"/>
            <a:r>
              <a:rPr lang="en-US" dirty="0">
                <a:solidFill>
                  <a:schemeClr val="accent6">
                    <a:lumMod val="75000"/>
                  </a:schemeClr>
                </a:solidFill>
                <a:latin typeface="Arial" charset="0"/>
                <a:ea typeface="Arial" charset="0"/>
                <a:cs typeface="Arial" charset="0"/>
              </a:rPr>
              <a:t>Diagonal</a:t>
            </a:r>
          </a:p>
        </p:txBody>
      </p:sp>
      <p:sp>
        <p:nvSpPr>
          <p:cNvPr id="9" name="TextBox 8"/>
          <p:cNvSpPr txBox="1"/>
          <p:nvPr/>
        </p:nvSpPr>
        <p:spPr>
          <a:xfrm>
            <a:off x="1748342" y="3868622"/>
            <a:ext cx="1697902" cy="369332"/>
          </a:xfrm>
          <a:prstGeom prst="rect">
            <a:avLst/>
          </a:prstGeom>
          <a:noFill/>
        </p:spPr>
        <p:txBody>
          <a:bodyPr wrap="none" rtlCol="0">
            <a:spAutoFit/>
          </a:bodyPr>
          <a:lstStyle/>
          <a:p>
            <a:pPr algn="r"/>
            <a:r>
              <a:rPr lang="en-US" dirty="0">
                <a:solidFill>
                  <a:schemeClr val="accent6">
                    <a:lumMod val="75000"/>
                  </a:schemeClr>
                </a:solidFill>
                <a:latin typeface="Symbol" charset="2"/>
                <a:ea typeface="Symbol" charset="2"/>
                <a:cs typeface="Symbol" charset="2"/>
              </a:rPr>
              <a:t>w</a:t>
            </a:r>
            <a:r>
              <a:rPr lang="en-US" dirty="0">
                <a:solidFill>
                  <a:schemeClr val="accent6">
                    <a:lumMod val="75000"/>
                  </a:schemeClr>
                </a:solidFill>
                <a:latin typeface="Arial" charset="0"/>
                <a:ea typeface="Arial" charset="0"/>
                <a:cs typeface="Arial" charset="0"/>
              </a:rPr>
              <a:t>-independent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8435" y="3208681"/>
            <a:ext cx="5053117" cy="1927645"/>
          </a:xfrm>
          <a:prstGeom prst="rect">
            <a:avLst/>
          </a:prstGeom>
        </p:spPr>
      </p:pic>
      <p:sp>
        <p:nvSpPr>
          <p:cNvPr id="11" name="TextBox 10"/>
          <p:cNvSpPr txBox="1"/>
          <p:nvPr/>
        </p:nvSpPr>
        <p:spPr>
          <a:xfrm>
            <a:off x="664713" y="5511950"/>
            <a:ext cx="2781531" cy="369332"/>
          </a:xfrm>
          <a:prstGeom prst="rect">
            <a:avLst/>
          </a:prstGeom>
          <a:noFill/>
        </p:spPr>
        <p:txBody>
          <a:bodyPr wrap="none" rtlCol="0">
            <a:spAutoFit/>
          </a:bodyPr>
          <a:lstStyle/>
          <a:p>
            <a:pPr algn="r"/>
            <a:r>
              <a:rPr lang="en-US" dirty="0">
                <a:solidFill>
                  <a:schemeClr val="accent6">
                    <a:lumMod val="75000"/>
                  </a:schemeClr>
                </a:solidFill>
                <a:latin typeface="Arial" charset="0"/>
                <a:ea typeface="Arial" charset="0"/>
                <a:cs typeface="Arial" charset="0"/>
              </a:rPr>
              <a:t>Diagonal, </a:t>
            </a:r>
            <a:r>
              <a:rPr lang="en-US" dirty="0">
                <a:solidFill>
                  <a:schemeClr val="accent6">
                    <a:lumMod val="75000"/>
                  </a:schemeClr>
                </a:solidFill>
                <a:latin typeface="Symbol" charset="2"/>
                <a:ea typeface="Symbol" charset="2"/>
                <a:cs typeface="Symbol" charset="2"/>
              </a:rPr>
              <a:t>w</a:t>
            </a:r>
            <a:r>
              <a:rPr lang="en-US" dirty="0">
                <a:solidFill>
                  <a:schemeClr val="accent6">
                    <a:lumMod val="75000"/>
                  </a:schemeClr>
                </a:solidFill>
                <a:latin typeface="Arial" charset="0"/>
                <a:ea typeface="Arial" charset="0"/>
                <a:cs typeface="Arial" charset="0"/>
              </a:rPr>
              <a:t>-independent</a:t>
            </a:r>
          </a:p>
        </p:txBody>
      </p:sp>
    </p:spTree>
    <p:extLst>
      <p:ext uri="{BB962C8B-B14F-4D97-AF65-F5344CB8AC3E}">
        <p14:creationId xmlns:p14="http://schemas.microsoft.com/office/powerpoint/2010/main" val="1352271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charset="0"/>
                <a:ea typeface="Arial" charset="0"/>
                <a:cs typeface="Arial" charset="0"/>
              </a:rPr>
              <a:t>Diagrams 101</a:t>
            </a:r>
          </a:p>
        </p:txBody>
      </p:sp>
      <p:sp>
        <p:nvSpPr>
          <p:cNvPr id="3" name="Rectangle 2">
            <a:extLst>
              <a:ext uri="{FF2B5EF4-FFF2-40B4-BE49-F238E27FC236}">
                <a16:creationId xmlns:a16="http://schemas.microsoft.com/office/drawing/2014/main" id="{C8C1B80E-9DB4-CFA7-722F-781AF6304BAE}"/>
              </a:ext>
            </a:extLst>
          </p:cNvPr>
          <p:cNvSpPr/>
          <p:nvPr/>
        </p:nvSpPr>
        <p:spPr>
          <a:xfrm>
            <a:off x="6123398" y="3071973"/>
            <a:ext cx="2003460" cy="11096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blackboard with writing on it&#10;&#10;Description automatically generated">
            <a:extLst>
              <a:ext uri="{FF2B5EF4-FFF2-40B4-BE49-F238E27FC236}">
                <a16:creationId xmlns:a16="http://schemas.microsoft.com/office/drawing/2014/main" id="{731EBEED-A7C1-1B8B-603B-4D78DDB693CE}"/>
              </a:ext>
            </a:extLst>
          </p:cNvPr>
          <p:cNvPicPr>
            <a:picLocks noChangeAspect="1"/>
          </p:cNvPicPr>
          <p:nvPr/>
        </p:nvPicPr>
        <p:blipFill>
          <a:blip r:embed="rId2"/>
          <a:stretch>
            <a:fillRect/>
          </a:stretch>
        </p:blipFill>
        <p:spPr>
          <a:xfrm>
            <a:off x="321468" y="485314"/>
            <a:ext cx="8501063" cy="6372686"/>
          </a:xfrm>
          <a:prstGeom prst="rect">
            <a:avLst/>
          </a:prstGeom>
        </p:spPr>
      </p:pic>
    </p:spTree>
    <p:extLst>
      <p:ext uri="{BB962C8B-B14F-4D97-AF65-F5344CB8AC3E}">
        <p14:creationId xmlns:p14="http://schemas.microsoft.com/office/powerpoint/2010/main" val="401563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charset="0"/>
                <a:ea typeface="Arial" charset="0"/>
                <a:cs typeface="Arial" charset="0"/>
              </a:rPr>
              <a:t>MBGF in 9 pages (7/9)</a:t>
            </a:r>
          </a:p>
        </p:txBody>
      </p:sp>
      <p:sp>
        <p:nvSpPr>
          <p:cNvPr id="3" name="Content Placeholder 2"/>
          <p:cNvSpPr>
            <a:spLocks noGrp="1"/>
          </p:cNvSpPr>
          <p:nvPr>
            <p:ph idx="1"/>
          </p:nvPr>
        </p:nvSpPr>
        <p:spPr>
          <a:xfrm>
            <a:off x="457200" y="1355319"/>
            <a:ext cx="8229600" cy="4525963"/>
          </a:xfrm>
        </p:spPr>
        <p:txBody>
          <a:bodyPr/>
          <a:lstStyle/>
          <a:p>
            <a:r>
              <a:rPr lang="en-US" dirty="0" err="1">
                <a:latin typeface="Arial" charset="0"/>
                <a:ea typeface="Arial" charset="0"/>
                <a:cs typeface="Arial" charset="0"/>
              </a:rPr>
              <a:t>Diagrammatics</a:t>
            </a:r>
            <a:r>
              <a:rPr lang="en-US" dirty="0">
                <a:latin typeface="Arial" charset="0"/>
                <a:ea typeface="Arial" charset="0"/>
                <a:cs typeface="Arial" charset="0"/>
              </a:rPr>
              <a:t>: rule #1 (linked-only) </a:t>
            </a: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p:txBody>
      </p:sp>
      <p:sp>
        <p:nvSpPr>
          <p:cNvPr id="15" name="TextBox 14"/>
          <p:cNvSpPr txBox="1"/>
          <p:nvPr/>
        </p:nvSpPr>
        <p:spPr>
          <a:xfrm>
            <a:off x="3921220" y="4957952"/>
            <a:ext cx="4915011" cy="923330"/>
          </a:xfrm>
          <a:prstGeom prst="rect">
            <a:avLst/>
          </a:prstGeom>
          <a:noFill/>
        </p:spPr>
        <p:txBody>
          <a:bodyPr wrap="square" rtlCol="0">
            <a:spAutoFit/>
          </a:bodyPr>
          <a:lstStyle/>
          <a:p>
            <a:pPr algn="ctr"/>
            <a:r>
              <a:rPr lang="en-US" dirty="0">
                <a:solidFill>
                  <a:schemeClr val="accent6">
                    <a:lumMod val="75000"/>
                  </a:schemeClr>
                </a:solidFill>
                <a:latin typeface="Arial" charset="0"/>
                <a:ea typeface="Arial" charset="0"/>
                <a:cs typeface="Arial" charset="0"/>
              </a:rPr>
              <a:t>Cutting a line of a MBPT energy diagram and trimming the dangling lines (the resulting diagram is linked and size consistent)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542" y="1732151"/>
            <a:ext cx="7786914" cy="3446067"/>
          </a:xfrm>
          <a:prstGeom prst="rect">
            <a:avLst/>
          </a:prstGeom>
        </p:spPr>
      </p:pic>
      <p:sp>
        <p:nvSpPr>
          <p:cNvPr id="19" name="Donut 18"/>
          <p:cNvSpPr/>
          <p:nvPr/>
        </p:nvSpPr>
        <p:spPr>
          <a:xfrm>
            <a:off x="2102309" y="5881282"/>
            <a:ext cx="914400" cy="914400"/>
          </a:xfrm>
          <a:prstGeom prst="donut">
            <a:avLst>
              <a:gd name="adj" fmla="val 6887"/>
            </a:avLst>
          </a:prstGeom>
          <a:solidFill>
            <a:schemeClr val="accent3">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0" name="Donut 19"/>
          <p:cNvSpPr/>
          <p:nvPr/>
        </p:nvSpPr>
        <p:spPr>
          <a:xfrm>
            <a:off x="3654682" y="5881282"/>
            <a:ext cx="914400" cy="914400"/>
          </a:xfrm>
          <a:prstGeom prst="donut">
            <a:avLst>
              <a:gd name="adj" fmla="val 6887"/>
            </a:avLst>
          </a:prstGeom>
          <a:solidFill>
            <a:schemeClr val="accent3">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3" name="Freeform 22"/>
          <p:cNvSpPr/>
          <p:nvPr/>
        </p:nvSpPr>
        <p:spPr>
          <a:xfrm>
            <a:off x="2884062" y="4573793"/>
            <a:ext cx="953743" cy="1436915"/>
          </a:xfrm>
          <a:custGeom>
            <a:avLst/>
            <a:gdLst>
              <a:gd name="connsiteX0" fmla="*/ 953743 w 953743"/>
              <a:gd name="connsiteY0" fmla="*/ 1436915 h 1436915"/>
              <a:gd name="connsiteX1" fmla="*/ 445743 w 953743"/>
              <a:gd name="connsiteY1" fmla="*/ 1146629 h 1436915"/>
              <a:gd name="connsiteX2" fmla="*/ 10315 w 953743"/>
              <a:gd name="connsiteY2" fmla="*/ 420915 h 1436915"/>
              <a:gd name="connsiteX3" fmla="*/ 895686 w 953743"/>
              <a:gd name="connsiteY3" fmla="*/ 0 h 1436915"/>
            </a:gdLst>
            <a:ahLst/>
            <a:cxnLst>
              <a:cxn ang="0">
                <a:pos x="connsiteX0" y="connsiteY0"/>
              </a:cxn>
              <a:cxn ang="0">
                <a:pos x="connsiteX1" y="connsiteY1"/>
              </a:cxn>
              <a:cxn ang="0">
                <a:pos x="connsiteX2" y="connsiteY2"/>
              </a:cxn>
              <a:cxn ang="0">
                <a:pos x="connsiteX3" y="connsiteY3"/>
              </a:cxn>
            </a:cxnLst>
            <a:rect l="l" t="t" r="r" b="b"/>
            <a:pathLst>
              <a:path w="953743" h="1436915">
                <a:moveTo>
                  <a:pt x="953743" y="1436915"/>
                </a:moveTo>
                <a:cubicBezTo>
                  <a:pt x="778362" y="1376438"/>
                  <a:pt x="602981" y="1315962"/>
                  <a:pt x="445743" y="1146629"/>
                </a:cubicBezTo>
                <a:cubicBezTo>
                  <a:pt x="288505" y="977296"/>
                  <a:pt x="-64675" y="612020"/>
                  <a:pt x="10315" y="420915"/>
                </a:cubicBezTo>
                <a:cubicBezTo>
                  <a:pt x="85305" y="229810"/>
                  <a:pt x="750543" y="70152"/>
                  <a:pt x="895686" y="0"/>
                </a:cubicBezTo>
              </a:path>
            </a:pathLst>
          </a:custGeom>
          <a:noFill/>
          <a:ln w="28575">
            <a:solidFill>
              <a:schemeClr val="accent3">
                <a:lumMod val="75000"/>
              </a:schemeClr>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2451782" y="2322286"/>
            <a:ext cx="1510618" cy="3570514"/>
          </a:xfrm>
          <a:custGeom>
            <a:avLst/>
            <a:gdLst>
              <a:gd name="connsiteX0" fmla="*/ 131761 w 1510618"/>
              <a:gd name="connsiteY0" fmla="*/ 3570514 h 3570514"/>
              <a:gd name="connsiteX1" fmla="*/ 73704 w 1510618"/>
              <a:gd name="connsiteY1" fmla="*/ 2423885 h 3570514"/>
              <a:gd name="connsiteX2" fmla="*/ 1017132 w 1510618"/>
              <a:gd name="connsiteY2" fmla="*/ 1320800 h 3570514"/>
              <a:gd name="connsiteX3" fmla="*/ 1060675 w 1510618"/>
              <a:gd name="connsiteY3" fmla="*/ 348343 h 3570514"/>
              <a:gd name="connsiteX4" fmla="*/ 1510618 w 1510618"/>
              <a:gd name="connsiteY4" fmla="*/ 0 h 357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618" h="3570514">
                <a:moveTo>
                  <a:pt x="131761" y="3570514"/>
                </a:moveTo>
                <a:cubicBezTo>
                  <a:pt x="28951" y="3184675"/>
                  <a:pt x="-73858" y="2798837"/>
                  <a:pt x="73704" y="2423885"/>
                </a:cubicBezTo>
                <a:cubicBezTo>
                  <a:pt x="221266" y="2048933"/>
                  <a:pt x="852637" y="1666724"/>
                  <a:pt x="1017132" y="1320800"/>
                </a:cubicBezTo>
                <a:cubicBezTo>
                  <a:pt x="1181627" y="974876"/>
                  <a:pt x="978427" y="568476"/>
                  <a:pt x="1060675" y="348343"/>
                </a:cubicBezTo>
                <a:cubicBezTo>
                  <a:pt x="1142923" y="128210"/>
                  <a:pt x="1510618" y="0"/>
                  <a:pt x="1510618" y="0"/>
                </a:cubicBezTo>
              </a:path>
            </a:pathLst>
          </a:custGeom>
          <a:noFill/>
          <a:ln w="28575">
            <a:solidFill>
              <a:schemeClr val="accent3">
                <a:lumMod val="75000"/>
              </a:schemeClr>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16E50AF-354D-4E80-BC05-75100DAD2728}"/>
              </a:ext>
            </a:extLst>
          </p:cNvPr>
          <p:cNvPicPr>
            <a:picLocks noChangeAspect="1"/>
          </p:cNvPicPr>
          <p:nvPr/>
        </p:nvPicPr>
        <p:blipFill>
          <a:blip r:embed="rId3"/>
          <a:stretch>
            <a:fillRect/>
          </a:stretch>
        </p:blipFill>
        <p:spPr>
          <a:xfrm>
            <a:off x="57259" y="6168492"/>
            <a:ext cx="9055919" cy="314443"/>
          </a:xfrm>
          <a:prstGeom prst="rect">
            <a:avLst/>
          </a:prstGeom>
        </p:spPr>
      </p:pic>
    </p:spTree>
    <p:extLst>
      <p:ext uri="{BB962C8B-B14F-4D97-AF65-F5344CB8AC3E}">
        <p14:creationId xmlns:p14="http://schemas.microsoft.com/office/powerpoint/2010/main" val="90265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218" y="1615157"/>
            <a:ext cx="3661182" cy="4917881"/>
          </a:xfrm>
          <a:prstGeom prst="rect">
            <a:avLst/>
          </a:prstGeom>
        </p:spPr>
      </p:pic>
      <p:sp>
        <p:nvSpPr>
          <p:cNvPr id="2" name="Title 1"/>
          <p:cNvSpPr>
            <a:spLocks noGrp="1"/>
          </p:cNvSpPr>
          <p:nvPr>
            <p:ph type="title"/>
          </p:nvPr>
        </p:nvSpPr>
        <p:spPr/>
        <p:txBody>
          <a:bodyPr>
            <a:normAutofit/>
          </a:bodyPr>
          <a:lstStyle/>
          <a:p>
            <a:r>
              <a:rPr lang="en-US" dirty="0">
                <a:latin typeface="Arial" charset="0"/>
                <a:ea typeface="Arial" charset="0"/>
                <a:cs typeface="Arial" charset="0"/>
              </a:rPr>
              <a:t>MBGF in 9 pages (8/9)</a:t>
            </a:r>
          </a:p>
        </p:txBody>
      </p:sp>
      <p:sp>
        <p:nvSpPr>
          <p:cNvPr id="3" name="Content Placeholder 2"/>
          <p:cNvSpPr>
            <a:spLocks noGrp="1"/>
          </p:cNvSpPr>
          <p:nvPr>
            <p:ph idx="1"/>
          </p:nvPr>
        </p:nvSpPr>
        <p:spPr>
          <a:xfrm>
            <a:off x="457200" y="1355319"/>
            <a:ext cx="8229600" cy="4525963"/>
          </a:xfrm>
        </p:spPr>
        <p:txBody>
          <a:bodyPr/>
          <a:lstStyle/>
          <a:p>
            <a:r>
              <a:rPr lang="en-US" dirty="0" err="1">
                <a:latin typeface="Arial" charset="0"/>
                <a:ea typeface="Arial" charset="0"/>
                <a:cs typeface="Arial" charset="0"/>
              </a:rPr>
              <a:t>Diagrammatics</a:t>
            </a:r>
            <a:r>
              <a:rPr lang="en-US" dirty="0">
                <a:latin typeface="Arial" charset="0"/>
                <a:ea typeface="Arial" charset="0"/>
                <a:cs typeface="Arial" charset="0"/>
              </a:rPr>
              <a:t>: rule #2 (irreducible-only)</a:t>
            </a: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p:txBody>
      </p:sp>
      <p:sp>
        <p:nvSpPr>
          <p:cNvPr id="16" name="TextBox 15"/>
          <p:cNvSpPr txBox="1"/>
          <p:nvPr/>
        </p:nvSpPr>
        <p:spPr>
          <a:xfrm>
            <a:off x="4825835" y="2679963"/>
            <a:ext cx="3503222" cy="646331"/>
          </a:xfrm>
          <a:prstGeom prst="rect">
            <a:avLst/>
          </a:prstGeom>
          <a:noFill/>
        </p:spPr>
        <p:txBody>
          <a:bodyPr wrap="square" rtlCol="0">
            <a:spAutoFit/>
          </a:bodyPr>
          <a:lstStyle/>
          <a:p>
            <a:r>
              <a:rPr lang="en-US" dirty="0">
                <a:solidFill>
                  <a:schemeClr val="accent6">
                    <a:lumMod val="75000"/>
                  </a:schemeClr>
                </a:solidFill>
                <a:latin typeface="Arial" charset="0"/>
                <a:ea typeface="Arial" charset="0"/>
                <a:cs typeface="Arial" charset="0"/>
              </a:rPr>
              <a:t>Exclusion of reducible diagrams (so that no over-counting)</a:t>
            </a:r>
          </a:p>
        </p:txBody>
      </p:sp>
      <p:sp>
        <p:nvSpPr>
          <p:cNvPr id="18" name="Donut 17"/>
          <p:cNvSpPr/>
          <p:nvPr/>
        </p:nvSpPr>
        <p:spPr>
          <a:xfrm>
            <a:off x="5280917" y="5965907"/>
            <a:ext cx="2547992" cy="745149"/>
          </a:xfrm>
          <a:prstGeom prst="donut">
            <a:avLst>
              <a:gd name="adj" fmla="val 6887"/>
            </a:avLst>
          </a:prstGeom>
          <a:solidFill>
            <a:schemeClr val="accent3">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9" name="Freeform 18"/>
          <p:cNvSpPr/>
          <p:nvPr/>
        </p:nvSpPr>
        <p:spPr>
          <a:xfrm flipV="1">
            <a:off x="4571465" y="3924727"/>
            <a:ext cx="2739900" cy="2066111"/>
          </a:xfrm>
          <a:custGeom>
            <a:avLst/>
            <a:gdLst>
              <a:gd name="connsiteX0" fmla="*/ 644893 w 876041"/>
              <a:gd name="connsiteY0" fmla="*/ 0 h 2762451"/>
              <a:gd name="connsiteX1" fmla="*/ 875899 w 876041"/>
              <a:gd name="connsiteY1" fmla="*/ 1395663 h 2762451"/>
              <a:gd name="connsiteX2" fmla="*/ 616017 w 876041"/>
              <a:gd name="connsiteY2" fmla="*/ 2367815 h 2762451"/>
              <a:gd name="connsiteX3" fmla="*/ 0 w 876041"/>
              <a:gd name="connsiteY3" fmla="*/ 2762451 h 2762451"/>
            </a:gdLst>
            <a:ahLst/>
            <a:cxnLst>
              <a:cxn ang="0">
                <a:pos x="connsiteX0" y="connsiteY0"/>
              </a:cxn>
              <a:cxn ang="0">
                <a:pos x="connsiteX1" y="connsiteY1"/>
              </a:cxn>
              <a:cxn ang="0">
                <a:pos x="connsiteX2" y="connsiteY2"/>
              </a:cxn>
              <a:cxn ang="0">
                <a:pos x="connsiteX3" y="connsiteY3"/>
              </a:cxn>
            </a:cxnLst>
            <a:rect l="l" t="t" r="r" b="b"/>
            <a:pathLst>
              <a:path w="876041" h="2762451">
                <a:moveTo>
                  <a:pt x="644893" y="0"/>
                </a:moveTo>
                <a:cubicBezTo>
                  <a:pt x="762802" y="500513"/>
                  <a:pt x="880712" y="1001027"/>
                  <a:pt x="875899" y="1395663"/>
                </a:cubicBezTo>
                <a:cubicBezTo>
                  <a:pt x="871086" y="1790299"/>
                  <a:pt x="762000" y="2140017"/>
                  <a:pt x="616017" y="2367815"/>
                </a:cubicBezTo>
                <a:cubicBezTo>
                  <a:pt x="470034" y="2595613"/>
                  <a:pt x="48126" y="2703095"/>
                  <a:pt x="0" y="2762451"/>
                </a:cubicBezTo>
              </a:path>
            </a:pathLst>
          </a:custGeom>
          <a:noFill/>
          <a:ln w="31750">
            <a:solidFill>
              <a:schemeClr val="accent3">
                <a:lumMod val="75000"/>
              </a:schemeClr>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40BB094-3214-335D-A42D-8C72B3B8E298}"/>
              </a:ext>
            </a:extLst>
          </p:cNvPr>
          <p:cNvPicPr>
            <a:picLocks noChangeAspect="1"/>
          </p:cNvPicPr>
          <p:nvPr/>
        </p:nvPicPr>
        <p:blipFill>
          <a:blip r:embed="rId3"/>
          <a:stretch>
            <a:fillRect/>
          </a:stretch>
        </p:blipFill>
        <p:spPr>
          <a:xfrm>
            <a:off x="139665" y="6195795"/>
            <a:ext cx="8864669" cy="307801"/>
          </a:xfrm>
          <a:prstGeom prst="rect">
            <a:avLst/>
          </a:prstGeom>
        </p:spPr>
      </p:pic>
      <p:sp>
        <p:nvSpPr>
          <p:cNvPr id="6" name="Donut 5">
            <a:extLst>
              <a:ext uri="{FF2B5EF4-FFF2-40B4-BE49-F238E27FC236}">
                <a16:creationId xmlns:a16="http://schemas.microsoft.com/office/drawing/2014/main" id="{97AA3DBB-06FF-68AF-CDA6-35CF7B993B73}"/>
              </a:ext>
            </a:extLst>
          </p:cNvPr>
          <p:cNvSpPr/>
          <p:nvPr/>
        </p:nvSpPr>
        <p:spPr>
          <a:xfrm>
            <a:off x="2815117" y="5965907"/>
            <a:ext cx="1047965" cy="745149"/>
          </a:xfrm>
          <a:prstGeom prst="donut">
            <a:avLst>
              <a:gd name="adj" fmla="val 6887"/>
            </a:avLst>
          </a:prstGeom>
          <a:solidFill>
            <a:schemeClr val="accent3">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7" name="Freeform 6">
            <a:extLst>
              <a:ext uri="{FF2B5EF4-FFF2-40B4-BE49-F238E27FC236}">
                <a16:creationId xmlns:a16="http://schemas.microsoft.com/office/drawing/2014/main" id="{DFA1979D-D620-8716-47E4-593B37D6101F}"/>
              </a:ext>
            </a:extLst>
          </p:cNvPr>
          <p:cNvSpPr/>
          <p:nvPr/>
        </p:nvSpPr>
        <p:spPr>
          <a:xfrm rot="2269338" flipV="1">
            <a:off x="3649107" y="5221763"/>
            <a:ext cx="681155" cy="986416"/>
          </a:xfrm>
          <a:custGeom>
            <a:avLst/>
            <a:gdLst>
              <a:gd name="connsiteX0" fmla="*/ 644893 w 876041"/>
              <a:gd name="connsiteY0" fmla="*/ 0 h 2762451"/>
              <a:gd name="connsiteX1" fmla="*/ 875899 w 876041"/>
              <a:gd name="connsiteY1" fmla="*/ 1395663 h 2762451"/>
              <a:gd name="connsiteX2" fmla="*/ 616017 w 876041"/>
              <a:gd name="connsiteY2" fmla="*/ 2367815 h 2762451"/>
              <a:gd name="connsiteX3" fmla="*/ 0 w 876041"/>
              <a:gd name="connsiteY3" fmla="*/ 2762451 h 2762451"/>
            </a:gdLst>
            <a:ahLst/>
            <a:cxnLst>
              <a:cxn ang="0">
                <a:pos x="connsiteX0" y="connsiteY0"/>
              </a:cxn>
              <a:cxn ang="0">
                <a:pos x="connsiteX1" y="connsiteY1"/>
              </a:cxn>
              <a:cxn ang="0">
                <a:pos x="connsiteX2" y="connsiteY2"/>
              </a:cxn>
              <a:cxn ang="0">
                <a:pos x="connsiteX3" y="connsiteY3"/>
              </a:cxn>
            </a:cxnLst>
            <a:rect l="l" t="t" r="r" b="b"/>
            <a:pathLst>
              <a:path w="876041" h="2762451">
                <a:moveTo>
                  <a:pt x="644893" y="0"/>
                </a:moveTo>
                <a:cubicBezTo>
                  <a:pt x="762802" y="500513"/>
                  <a:pt x="880712" y="1001027"/>
                  <a:pt x="875899" y="1395663"/>
                </a:cubicBezTo>
                <a:cubicBezTo>
                  <a:pt x="871086" y="1790299"/>
                  <a:pt x="762000" y="2140017"/>
                  <a:pt x="616017" y="2367815"/>
                </a:cubicBezTo>
                <a:cubicBezTo>
                  <a:pt x="470034" y="2595613"/>
                  <a:pt x="48126" y="2703095"/>
                  <a:pt x="0" y="2762451"/>
                </a:cubicBezTo>
              </a:path>
            </a:pathLst>
          </a:custGeom>
          <a:noFill/>
          <a:ln w="31750">
            <a:solidFill>
              <a:schemeClr val="accent3">
                <a:lumMod val="75000"/>
              </a:schemeClr>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ross 7">
            <a:extLst>
              <a:ext uri="{FF2B5EF4-FFF2-40B4-BE49-F238E27FC236}">
                <a16:creationId xmlns:a16="http://schemas.microsoft.com/office/drawing/2014/main" id="{7419BB00-1A63-B407-D51E-570FE257FC64}"/>
              </a:ext>
            </a:extLst>
          </p:cNvPr>
          <p:cNvSpPr/>
          <p:nvPr/>
        </p:nvSpPr>
        <p:spPr>
          <a:xfrm rot="2674064">
            <a:off x="4044501" y="5405113"/>
            <a:ext cx="594360" cy="598433"/>
          </a:xfrm>
          <a:prstGeom prst="plus">
            <a:avLst>
              <a:gd name="adj" fmla="val 4560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58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charset="0"/>
                <a:ea typeface="Arial" charset="0"/>
                <a:cs typeface="Arial" charset="0"/>
              </a:rPr>
              <a:t>MBGF in 9 pages (9/9)</a:t>
            </a:r>
          </a:p>
        </p:txBody>
      </p:sp>
      <p:sp>
        <p:nvSpPr>
          <p:cNvPr id="3" name="Content Placeholder 2"/>
          <p:cNvSpPr>
            <a:spLocks noGrp="1"/>
          </p:cNvSpPr>
          <p:nvPr>
            <p:ph idx="1"/>
          </p:nvPr>
        </p:nvSpPr>
        <p:spPr>
          <a:xfrm>
            <a:off x="457200" y="1355319"/>
            <a:ext cx="8229600" cy="4525963"/>
          </a:xfrm>
        </p:spPr>
        <p:txBody>
          <a:bodyPr/>
          <a:lstStyle/>
          <a:p>
            <a:r>
              <a:rPr lang="en-US" dirty="0" err="1">
                <a:latin typeface="Arial" charset="0"/>
                <a:ea typeface="Arial" charset="0"/>
                <a:cs typeface="Arial" charset="0"/>
              </a:rPr>
              <a:t>Diagrammatics</a:t>
            </a:r>
            <a:r>
              <a:rPr lang="en-US" dirty="0">
                <a:latin typeface="Arial" charset="0"/>
                <a:ea typeface="Arial" charset="0"/>
                <a:cs typeface="Arial" charset="0"/>
              </a:rPr>
              <a:t>: rule #3 (a bubble insertion)  </a:t>
            </a: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p:txBody>
      </p:sp>
      <p:sp>
        <p:nvSpPr>
          <p:cNvPr id="17" name="TextBox 16"/>
          <p:cNvSpPr txBox="1"/>
          <p:nvPr/>
        </p:nvSpPr>
        <p:spPr>
          <a:xfrm>
            <a:off x="778927" y="4451288"/>
            <a:ext cx="7490192" cy="646331"/>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A bubble (</a:t>
            </a:r>
            <a:r>
              <a:rPr lang="en-US" i="1" dirty="0">
                <a:solidFill>
                  <a:schemeClr val="accent6">
                    <a:lumMod val="75000"/>
                  </a:schemeClr>
                </a:solidFill>
                <a:latin typeface="Arial" charset="0"/>
                <a:ea typeface="Arial" charset="0"/>
                <a:cs typeface="Arial" charset="0"/>
              </a:rPr>
              <a:t>V</a:t>
            </a:r>
            <a:r>
              <a:rPr lang="en-US" dirty="0">
                <a:solidFill>
                  <a:schemeClr val="accent6">
                    <a:lumMod val="75000"/>
                  </a:schemeClr>
                </a:solidFill>
                <a:latin typeface="Arial" charset="0"/>
                <a:ea typeface="Arial" charset="0"/>
                <a:cs typeface="Arial" charset="0"/>
              </a:rPr>
              <a:t>) insertion (so that no under-counting)</a:t>
            </a:r>
          </a:p>
          <a:p>
            <a:r>
              <a:rPr lang="en-US" dirty="0">
                <a:solidFill>
                  <a:schemeClr val="accent6">
                    <a:lumMod val="75000"/>
                  </a:schemeClr>
                </a:solidFill>
                <a:latin typeface="Arial" charset="0"/>
                <a:ea typeface="Arial" charset="0"/>
                <a:cs typeface="Arial" charset="0"/>
              </a:rPr>
              <a:t>or cutting open a bubble of non-HF MBPT energy diagrams (cf. Bartlett) </a:t>
            </a:r>
          </a:p>
        </p:txBody>
      </p:sp>
      <p:sp>
        <p:nvSpPr>
          <p:cNvPr id="11" name="TextBox 10"/>
          <p:cNvSpPr txBox="1"/>
          <p:nvPr/>
        </p:nvSpPr>
        <p:spPr>
          <a:xfrm>
            <a:off x="1202100" y="5234951"/>
            <a:ext cx="2832312" cy="923330"/>
          </a:xfrm>
          <a:prstGeom prst="rect">
            <a:avLst/>
          </a:prstGeom>
          <a:noFill/>
        </p:spPr>
        <p:txBody>
          <a:bodyPr wrap="square" rtlCol="0">
            <a:spAutoFit/>
          </a:bodyPr>
          <a:lstStyle/>
          <a:p>
            <a:r>
              <a:rPr lang="en-US" b="1" dirty="0">
                <a:solidFill>
                  <a:srgbClr val="0070C0"/>
                </a:solidFill>
                <a:latin typeface="Arial" charset="0"/>
                <a:ea typeface="Arial" charset="0"/>
                <a:cs typeface="Arial" charset="0"/>
              </a:rPr>
              <a:t>12 GF3 diagrams</a:t>
            </a:r>
          </a:p>
          <a:p>
            <a:r>
              <a:rPr lang="en-US" dirty="0">
                <a:solidFill>
                  <a:srgbClr val="0070C0"/>
                </a:solidFill>
                <a:latin typeface="Arial" charset="0"/>
                <a:ea typeface="Arial" charset="0"/>
                <a:cs typeface="Arial" charset="0"/>
              </a:rPr>
              <a:t>Simons and Smith</a:t>
            </a:r>
            <a:br>
              <a:rPr lang="en-US" dirty="0">
                <a:solidFill>
                  <a:srgbClr val="0070C0"/>
                </a:solidFill>
                <a:latin typeface="Arial" charset="0"/>
                <a:ea typeface="Arial" charset="0"/>
                <a:cs typeface="Arial" charset="0"/>
              </a:rPr>
            </a:br>
            <a:r>
              <a:rPr lang="en-US" i="1" dirty="0">
                <a:solidFill>
                  <a:srgbClr val="0070C0"/>
                </a:solidFill>
                <a:latin typeface="Arial" charset="0"/>
                <a:ea typeface="Arial" charset="0"/>
                <a:cs typeface="Arial" charset="0"/>
              </a:rPr>
              <a:t>J. Chem. Phys.</a:t>
            </a:r>
            <a:r>
              <a:rPr lang="en-US" dirty="0">
                <a:solidFill>
                  <a:srgbClr val="0070C0"/>
                </a:solidFill>
                <a:latin typeface="Arial" charset="0"/>
                <a:ea typeface="Arial" charset="0"/>
                <a:cs typeface="Arial" charset="0"/>
              </a:rPr>
              <a:t> (1973)</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31932"/>
            <a:ext cx="8133647" cy="2432021"/>
          </a:xfrm>
          <a:prstGeom prst="rect">
            <a:avLst/>
          </a:prstGeom>
        </p:spPr>
      </p:pic>
      <p:sp>
        <p:nvSpPr>
          <p:cNvPr id="15" name="TextBox 14"/>
          <p:cNvSpPr txBox="1"/>
          <p:nvPr/>
        </p:nvSpPr>
        <p:spPr>
          <a:xfrm>
            <a:off x="4569398" y="5234951"/>
            <a:ext cx="3415945" cy="923330"/>
          </a:xfrm>
          <a:prstGeom prst="rect">
            <a:avLst/>
          </a:prstGeom>
          <a:noFill/>
        </p:spPr>
        <p:txBody>
          <a:bodyPr wrap="square" rtlCol="0">
            <a:spAutoFit/>
          </a:bodyPr>
          <a:lstStyle/>
          <a:p>
            <a:r>
              <a:rPr lang="en-US" b="1" dirty="0">
                <a:solidFill>
                  <a:srgbClr val="0070C0"/>
                </a:solidFill>
                <a:latin typeface="Arial" charset="0"/>
                <a:ea typeface="Arial" charset="0"/>
                <a:cs typeface="Arial" charset="0"/>
              </a:rPr>
              <a:t>6 additional GF3 diagrams</a:t>
            </a:r>
          </a:p>
          <a:p>
            <a:r>
              <a:rPr lang="en-US" dirty="0">
                <a:solidFill>
                  <a:srgbClr val="0070C0"/>
                </a:solidFill>
                <a:latin typeface="Arial" charset="0"/>
                <a:ea typeface="Arial" charset="0"/>
                <a:cs typeface="Arial" charset="0"/>
              </a:rPr>
              <a:t>Purvis and </a:t>
            </a:r>
            <a:r>
              <a:rPr lang="en-US" dirty="0" err="1">
                <a:solidFill>
                  <a:srgbClr val="0070C0"/>
                </a:solidFill>
                <a:latin typeface="Arial" charset="0"/>
                <a:ea typeface="Arial" charset="0"/>
                <a:cs typeface="Arial" charset="0"/>
              </a:rPr>
              <a:t>Öhrn</a:t>
            </a:r>
            <a:br>
              <a:rPr lang="en-US" dirty="0">
                <a:solidFill>
                  <a:srgbClr val="0070C0"/>
                </a:solidFill>
                <a:latin typeface="Arial" charset="0"/>
                <a:ea typeface="Arial" charset="0"/>
                <a:cs typeface="Arial" charset="0"/>
              </a:rPr>
            </a:br>
            <a:r>
              <a:rPr lang="en-US" i="1" dirty="0">
                <a:solidFill>
                  <a:srgbClr val="0070C0"/>
                </a:solidFill>
                <a:latin typeface="Arial" charset="0"/>
                <a:ea typeface="Arial" charset="0"/>
                <a:cs typeface="Arial" charset="0"/>
              </a:rPr>
              <a:t>Chem. Phys. Lett. </a:t>
            </a:r>
            <a:r>
              <a:rPr lang="en-US" dirty="0">
                <a:solidFill>
                  <a:srgbClr val="0070C0"/>
                </a:solidFill>
                <a:latin typeface="Arial" charset="0"/>
                <a:ea typeface="Arial" charset="0"/>
                <a:cs typeface="Arial" charset="0"/>
              </a:rPr>
              <a:t>(1975)</a:t>
            </a:r>
          </a:p>
        </p:txBody>
      </p:sp>
      <p:sp>
        <p:nvSpPr>
          <p:cNvPr id="4" name="Right Arrow 3"/>
          <p:cNvSpPr/>
          <p:nvPr/>
        </p:nvSpPr>
        <p:spPr>
          <a:xfrm>
            <a:off x="3704289" y="5510151"/>
            <a:ext cx="700645" cy="3711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876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1584"/>
            <a:ext cx="8229600" cy="1143000"/>
          </a:xfrm>
        </p:spPr>
        <p:txBody>
          <a:bodyPr>
            <a:noAutofit/>
          </a:bodyPr>
          <a:lstStyle/>
          <a:p>
            <a:r>
              <a:rPr lang="en-US" dirty="0"/>
              <a:t>General-order algorithms</a:t>
            </a:r>
          </a:p>
        </p:txBody>
      </p:sp>
    </p:spTree>
    <p:extLst>
      <p:ext uri="{BB962C8B-B14F-4D97-AF65-F5344CB8AC3E}">
        <p14:creationId xmlns:p14="http://schemas.microsoft.com/office/powerpoint/2010/main" val="3879607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General-order CI</a:t>
            </a:r>
          </a:p>
        </p:txBody>
      </p:sp>
      <p:sp>
        <p:nvSpPr>
          <p:cNvPr id="3" name="Content Placeholder 2"/>
          <p:cNvSpPr>
            <a:spLocks noGrp="1"/>
          </p:cNvSpPr>
          <p:nvPr>
            <p:ph idx="1"/>
          </p:nvPr>
        </p:nvSpPr>
        <p:spPr/>
        <p:txBody>
          <a:bodyPr/>
          <a:lstStyle/>
          <a:p>
            <a:r>
              <a:rPr lang="en-US" dirty="0"/>
              <a:t>Determinant-based full configuration interaction</a:t>
            </a:r>
          </a:p>
          <a:p>
            <a:pPr lvl="1"/>
            <a:r>
              <a:rPr lang="en-US" dirty="0"/>
              <a:t>Knowles and Handy, </a:t>
            </a:r>
            <a:r>
              <a:rPr lang="en-US" i="1" dirty="0"/>
              <a:t>Chem. Phys. </a:t>
            </a:r>
            <a:r>
              <a:rPr lang="en-US" i="1" dirty="0" err="1"/>
              <a:t>Lett</a:t>
            </a:r>
            <a:r>
              <a:rPr lang="en-US" i="1" dirty="0"/>
              <a:t>.</a:t>
            </a:r>
            <a:r>
              <a:rPr lang="en-US" dirty="0"/>
              <a:t> 1984.</a:t>
            </a:r>
          </a:p>
          <a:p>
            <a:endParaRPr lang="en-US" dirty="0"/>
          </a:p>
        </p:txBody>
      </p:sp>
      <p:sp>
        <p:nvSpPr>
          <p:cNvPr id="35" name="TextBox 34"/>
          <p:cNvSpPr txBox="1"/>
          <p:nvPr/>
        </p:nvSpPr>
        <p:spPr>
          <a:xfrm>
            <a:off x="7012571" y="5479832"/>
            <a:ext cx="1672253" cy="646331"/>
          </a:xfrm>
          <a:prstGeom prst="rect">
            <a:avLst/>
          </a:prstGeom>
          <a:noFill/>
        </p:spPr>
        <p:txBody>
          <a:bodyPr wrap="none" rtlCol="0">
            <a:spAutoFit/>
          </a:bodyPr>
          <a:lstStyle/>
          <a:p>
            <a:pPr algn="ctr"/>
            <a:r>
              <a:rPr lang="en-US" dirty="0">
                <a:latin typeface="Arial"/>
                <a:cs typeface="Arial"/>
              </a:rPr>
              <a:t>Peter Knowles</a:t>
            </a:r>
          </a:p>
          <a:p>
            <a:pPr algn="ctr"/>
            <a:r>
              <a:rPr lang="en-US" dirty="0">
                <a:latin typeface="Arial"/>
                <a:cs typeface="Arial"/>
              </a:rPr>
              <a:t>Cardiff</a:t>
            </a:r>
          </a:p>
        </p:txBody>
      </p:sp>
      <p:pic>
        <p:nvPicPr>
          <p:cNvPr id="36" name="Picture 35"/>
          <p:cNvPicPr>
            <a:picLocks noChangeAspect="1"/>
          </p:cNvPicPr>
          <p:nvPr/>
        </p:nvPicPr>
        <p:blipFill>
          <a:blip r:embed="rId2"/>
          <a:stretch>
            <a:fillRect/>
          </a:stretch>
        </p:blipFill>
        <p:spPr>
          <a:xfrm>
            <a:off x="6842369" y="3395956"/>
            <a:ext cx="2010649" cy="20106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44" y="1287790"/>
            <a:ext cx="6871063" cy="5150782"/>
          </a:xfrm>
          <a:prstGeom prst="rect">
            <a:avLst/>
          </a:prstGeom>
        </p:spPr>
      </p:pic>
      <p:pic>
        <p:nvPicPr>
          <p:cNvPr id="5" name="Picture 4"/>
          <p:cNvPicPr>
            <a:picLocks noChangeAspect="1"/>
          </p:cNvPicPr>
          <p:nvPr/>
        </p:nvPicPr>
        <p:blipFill>
          <a:blip r:embed="rId4"/>
          <a:stretch>
            <a:fillRect/>
          </a:stretch>
        </p:blipFill>
        <p:spPr>
          <a:xfrm>
            <a:off x="290982" y="5833362"/>
            <a:ext cx="6159500" cy="812800"/>
          </a:xfrm>
          <a:prstGeom prst="rect">
            <a:avLst/>
          </a:prstGeom>
        </p:spPr>
      </p:pic>
      <p:sp>
        <p:nvSpPr>
          <p:cNvPr id="37" name="TextBox 36"/>
          <p:cNvSpPr txBox="1"/>
          <p:nvPr/>
        </p:nvSpPr>
        <p:spPr>
          <a:xfrm>
            <a:off x="3881958" y="3162783"/>
            <a:ext cx="2538067" cy="369332"/>
          </a:xfrm>
          <a:prstGeom prst="rect">
            <a:avLst/>
          </a:prstGeom>
          <a:noFill/>
        </p:spPr>
        <p:txBody>
          <a:bodyPr wrap="none" rtlCol="0">
            <a:spAutoFit/>
          </a:bodyPr>
          <a:lstStyle/>
          <a:p>
            <a:r>
              <a:rPr lang="en-US" dirty="0">
                <a:solidFill>
                  <a:schemeClr val="accent6">
                    <a:lumMod val="75000"/>
                  </a:schemeClr>
                </a:solidFill>
              </a:rPr>
              <a:t>String                    Address</a:t>
            </a:r>
          </a:p>
        </p:txBody>
      </p:sp>
    </p:spTree>
    <p:extLst>
      <p:ext uri="{BB962C8B-B14F-4D97-AF65-F5344CB8AC3E}">
        <p14:creationId xmlns:p14="http://schemas.microsoft.com/office/powerpoint/2010/main" val="2698276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General-order MP</a:t>
            </a:r>
          </a:p>
        </p:txBody>
      </p:sp>
      <p:sp>
        <p:nvSpPr>
          <p:cNvPr id="3" name="Content Placeholder 2"/>
          <p:cNvSpPr>
            <a:spLocks noGrp="1"/>
          </p:cNvSpPr>
          <p:nvPr>
            <p:ph idx="1"/>
          </p:nvPr>
        </p:nvSpPr>
        <p:spPr/>
        <p:txBody>
          <a:bodyPr/>
          <a:lstStyle/>
          <a:p>
            <a:r>
              <a:rPr lang="en-US" dirty="0"/>
              <a:t>Determinant-based, general-order </a:t>
            </a:r>
            <a:r>
              <a:rPr lang="en-US" dirty="0" err="1"/>
              <a:t>Møller-Plesset</a:t>
            </a:r>
            <a:r>
              <a:rPr lang="en-US" dirty="0"/>
              <a:t> perturbation (MP) theory</a:t>
            </a:r>
          </a:p>
          <a:p>
            <a:pPr lvl="1"/>
            <a:r>
              <a:rPr lang="en-US" dirty="0"/>
              <a:t>Knowles, </a:t>
            </a:r>
            <a:r>
              <a:rPr lang="en-US" dirty="0" err="1"/>
              <a:t>Somasundram</a:t>
            </a:r>
            <a:r>
              <a:rPr lang="en-US" dirty="0"/>
              <a:t>, Handy, </a:t>
            </a:r>
            <a:br>
              <a:rPr lang="en-US" dirty="0"/>
            </a:br>
            <a:r>
              <a:rPr lang="en-US" dirty="0"/>
              <a:t>and </a:t>
            </a:r>
            <a:r>
              <a:rPr lang="en-US" dirty="0" err="1"/>
              <a:t>Hirao</a:t>
            </a:r>
            <a:r>
              <a:rPr lang="en-US" dirty="0"/>
              <a:t>, </a:t>
            </a:r>
            <a:r>
              <a:rPr lang="en-US" i="1" dirty="0"/>
              <a:t>Chem. Phys. </a:t>
            </a:r>
            <a:r>
              <a:rPr lang="en-US" i="1" dirty="0" err="1"/>
              <a:t>Lett</a:t>
            </a:r>
            <a:r>
              <a:rPr lang="en-US" i="1" dirty="0"/>
              <a:t>. </a:t>
            </a:r>
            <a:r>
              <a:rPr lang="en-US" dirty="0"/>
              <a:t>1985.</a:t>
            </a:r>
          </a:p>
        </p:txBody>
      </p:sp>
      <p:pic>
        <p:nvPicPr>
          <p:cNvPr id="4" name="Picture 3"/>
          <p:cNvPicPr>
            <a:picLocks noChangeAspect="1"/>
          </p:cNvPicPr>
          <p:nvPr/>
        </p:nvPicPr>
        <p:blipFill>
          <a:blip r:embed="rId2"/>
          <a:stretch>
            <a:fillRect/>
          </a:stretch>
        </p:blipFill>
        <p:spPr>
          <a:xfrm>
            <a:off x="946273" y="5443455"/>
            <a:ext cx="7124700" cy="927100"/>
          </a:xfrm>
          <a:prstGeom prst="rect">
            <a:avLst/>
          </a:prstGeom>
        </p:spPr>
      </p:pic>
      <p:pic>
        <p:nvPicPr>
          <p:cNvPr id="8" name="Picture 7"/>
          <p:cNvPicPr>
            <a:picLocks noChangeAspect="1"/>
          </p:cNvPicPr>
          <p:nvPr/>
        </p:nvPicPr>
        <p:blipFill>
          <a:blip r:embed="rId3"/>
          <a:stretch>
            <a:fillRect/>
          </a:stretch>
        </p:blipFill>
        <p:spPr>
          <a:xfrm>
            <a:off x="946273" y="3738177"/>
            <a:ext cx="1676400" cy="342900"/>
          </a:xfrm>
          <a:prstGeom prst="rect">
            <a:avLst/>
          </a:prstGeom>
        </p:spPr>
      </p:pic>
      <p:sp>
        <p:nvSpPr>
          <p:cNvPr id="11" name="TextBox 10"/>
          <p:cNvSpPr txBox="1"/>
          <p:nvPr/>
        </p:nvSpPr>
        <p:spPr>
          <a:xfrm>
            <a:off x="7012571" y="4589168"/>
            <a:ext cx="1672253" cy="646331"/>
          </a:xfrm>
          <a:prstGeom prst="rect">
            <a:avLst/>
          </a:prstGeom>
          <a:noFill/>
        </p:spPr>
        <p:txBody>
          <a:bodyPr wrap="none" rtlCol="0">
            <a:spAutoFit/>
          </a:bodyPr>
          <a:lstStyle/>
          <a:p>
            <a:pPr algn="ctr"/>
            <a:r>
              <a:rPr lang="en-US" dirty="0">
                <a:latin typeface="Arial"/>
                <a:cs typeface="Arial"/>
              </a:rPr>
              <a:t>Peter Knowles</a:t>
            </a:r>
          </a:p>
          <a:p>
            <a:pPr algn="ctr"/>
            <a:r>
              <a:rPr lang="en-US" dirty="0">
                <a:latin typeface="Arial"/>
                <a:cs typeface="Arial"/>
              </a:rPr>
              <a:t>Cardiff</a:t>
            </a:r>
          </a:p>
        </p:txBody>
      </p:sp>
      <p:pic>
        <p:nvPicPr>
          <p:cNvPr id="14" name="Picture 13"/>
          <p:cNvPicPr>
            <a:picLocks noChangeAspect="1"/>
          </p:cNvPicPr>
          <p:nvPr/>
        </p:nvPicPr>
        <p:blipFill>
          <a:blip r:embed="rId4"/>
          <a:stretch>
            <a:fillRect/>
          </a:stretch>
        </p:blipFill>
        <p:spPr>
          <a:xfrm>
            <a:off x="6842369" y="2505292"/>
            <a:ext cx="2010649" cy="2010649"/>
          </a:xfrm>
          <a:prstGeom prst="rect">
            <a:avLst/>
          </a:prstGeom>
        </p:spPr>
      </p:pic>
      <p:pic>
        <p:nvPicPr>
          <p:cNvPr id="9" name="Picture 8"/>
          <p:cNvPicPr>
            <a:picLocks noChangeAspect="1"/>
          </p:cNvPicPr>
          <p:nvPr/>
        </p:nvPicPr>
        <p:blipFill>
          <a:blip r:embed="rId5"/>
          <a:stretch>
            <a:fillRect/>
          </a:stretch>
        </p:blipFill>
        <p:spPr>
          <a:xfrm>
            <a:off x="946273" y="4709133"/>
            <a:ext cx="3073400" cy="406400"/>
          </a:xfrm>
          <a:prstGeom prst="rect">
            <a:avLst/>
          </a:prstGeom>
        </p:spPr>
      </p:pic>
    </p:spTree>
    <p:extLst>
      <p:ext uri="{BB962C8B-B14F-4D97-AF65-F5344CB8AC3E}">
        <p14:creationId xmlns:p14="http://schemas.microsoft.com/office/powerpoint/2010/main" val="3339695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General-order CC</a:t>
            </a:r>
          </a:p>
        </p:txBody>
      </p:sp>
      <p:sp>
        <p:nvSpPr>
          <p:cNvPr id="3" name="Content Placeholder 2"/>
          <p:cNvSpPr>
            <a:spLocks noGrp="1"/>
          </p:cNvSpPr>
          <p:nvPr>
            <p:ph idx="1"/>
          </p:nvPr>
        </p:nvSpPr>
        <p:spPr/>
        <p:txBody>
          <a:bodyPr/>
          <a:lstStyle/>
          <a:p>
            <a:r>
              <a:rPr lang="en-US" dirty="0"/>
              <a:t>Determinant-based, general-order coupled-cluster (CC) theory</a:t>
            </a:r>
          </a:p>
          <a:p>
            <a:pPr lvl="1"/>
            <a:r>
              <a:rPr lang="en-US" dirty="0"/>
              <a:t>Hirata and Bartlett, </a:t>
            </a:r>
            <a:r>
              <a:rPr lang="en-US" i="1" dirty="0"/>
              <a:t>Chem. Phys. </a:t>
            </a:r>
            <a:r>
              <a:rPr lang="en-US" i="1" dirty="0" err="1"/>
              <a:t>Lett</a:t>
            </a:r>
            <a:r>
              <a:rPr lang="en-US" i="1" dirty="0"/>
              <a:t>. </a:t>
            </a:r>
            <a:r>
              <a:rPr lang="en-US" dirty="0"/>
              <a:t>2000.</a:t>
            </a:r>
          </a:p>
          <a:p>
            <a:pPr lvl="1"/>
            <a:r>
              <a:rPr lang="en-US" dirty="0" err="1"/>
              <a:t>Kállay</a:t>
            </a:r>
            <a:r>
              <a:rPr lang="en-US" dirty="0"/>
              <a:t> and </a:t>
            </a:r>
            <a:r>
              <a:rPr lang="en-US" dirty="0" err="1"/>
              <a:t>Surján</a:t>
            </a:r>
            <a:r>
              <a:rPr lang="en-US" dirty="0"/>
              <a:t>, </a:t>
            </a:r>
            <a:r>
              <a:rPr lang="en-US" i="1" dirty="0"/>
              <a:t>J. Chem. Phys. </a:t>
            </a:r>
            <a:r>
              <a:rPr lang="en-US" dirty="0"/>
              <a:t>2000.</a:t>
            </a:r>
          </a:p>
          <a:p>
            <a:pPr lvl="1"/>
            <a:r>
              <a:rPr lang="en-US" dirty="0"/>
              <a:t>Olsen, </a:t>
            </a:r>
            <a:r>
              <a:rPr lang="en-US" i="1" dirty="0"/>
              <a:t>J. Chem. Phys. </a:t>
            </a:r>
            <a:r>
              <a:rPr lang="en-US" dirty="0"/>
              <a:t>2000.</a:t>
            </a:r>
          </a:p>
        </p:txBody>
      </p:sp>
      <p:pic>
        <p:nvPicPr>
          <p:cNvPr id="4" name="Picture 3"/>
          <p:cNvPicPr>
            <a:picLocks noChangeAspect="1"/>
          </p:cNvPicPr>
          <p:nvPr/>
        </p:nvPicPr>
        <p:blipFill>
          <a:blip r:embed="rId2"/>
          <a:stretch>
            <a:fillRect/>
          </a:stretch>
        </p:blipFill>
        <p:spPr>
          <a:xfrm>
            <a:off x="2669016" y="4041349"/>
            <a:ext cx="3784600" cy="558800"/>
          </a:xfrm>
          <a:prstGeom prst="rect">
            <a:avLst/>
          </a:prstGeom>
        </p:spPr>
      </p:pic>
      <p:pic>
        <p:nvPicPr>
          <p:cNvPr id="5" name="Picture 4"/>
          <p:cNvPicPr>
            <a:picLocks noChangeAspect="1"/>
          </p:cNvPicPr>
          <p:nvPr/>
        </p:nvPicPr>
        <p:blipFill>
          <a:blip r:embed="rId3"/>
          <a:stretch>
            <a:fillRect/>
          </a:stretch>
        </p:blipFill>
        <p:spPr>
          <a:xfrm>
            <a:off x="3481816" y="4914542"/>
            <a:ext cx="2159000" cy="381000"/>
          </a:xfrm>
          <a:prstGeom prst="rect">
            <a:avLst/>
          </a:prstGeom>
        </p:spPr>
      </p:pic>
      <p:pic>
        <p:nvPicPr>
          <p:cNvPr id="8" name="Picture 7"/>
          <p:cNvPicPr>
            <a:picLocks noChangeAspect="1"/>
          </p:cNvPicPr>
          <p:nvPr/>
        </p:nvPicPr>
        <p:blipFill>
          <a:blip r:embed="rId4"/>
          <a:stretch>
            <a:fillRect/>
          </a:stretch>
        </p:blipFill>
        <p:spPr>
          <a:xfrm>
            <a:off x="1018016" y="5609935"/>
            <a:ext cx="7086600" cy="406400"/>
          </a:xfrm>
          <a:prstGeom prst="rect">
            <a:avLst/>
          </a:prstGeom>
        </p:spPr>
      </p:pic>
    </p:spTree>
    <p:extLst>
      <p:ext uri="{BB962C8B-B14F-4D97-AF65-F5344CB8AC3E}">
        <p14:creationId xmlns:p14="http://schemas.microsoft.com/office/powerpoint/2010/main" val="2468280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General-order EOM-CC</a:t>
            </a:r>
          </a:p>
        </p:txBody>
      </p:sp>
      <p:sp>
        <p:nvSpPr>
          <p:cNvPr id="3" name="Content Placeholder 2"/>
          <p:cNvSpPr>
            <a:spLocks noGrp="1"/>
          </p:cNvSpPr>
          <p:nvPr>
            <p:ph idx="1"/>
          </p:nvPr>
        </p:nvSpPr>
        <p:spPr/>
        <p:txBody>
          <a:bodyPr/>
          <a:lstStyle/>
          <a:p>
            <a:r>
              <a:rPr lang="en-US" dirty="0"/>
              <a:t>Determinant-based, general-order equation-of-motion coupled-cluster (EOM-CC) theory for excited, ionized, and electron-attached states</a:t>
            </a:r>
          </a:p>
          <a:p>
            <a:pPr lvl="1"/>
            <a:r>
              <a:rPr lang="en-US" dirty="0"/>
              <a:t>Hirata, </a:t>
            </a:r>
            <a:r>
              <a:rPr lang="en-US" dirty="0" err="1"/>
              <a:t>Nooijen</a:t>
            </a:r>
            <a:r>
              <a:rPr lang="en-US" dirty="0"/>
              <a:t>, and Bartlett, </a:t>
            </a:r>
            <a:r>
              <a:rPr lang="en-US" i="1" dirty="0"/>
              <a:t>Chem. Phys. </a:t>
            </a:r>
            <a:r>
              <a:rPr lang="en-US" i="1" dirty="0" err="1"/>
              <a:t>Lett</a:t>
            </a:r>
            <a:r>
              <a:rPr lang="en-US" i="1" dirty="0"/>
              <a:t>. </a:t>
            </a:r>
            <a:r>
              <a:rPr lang="en-US" dirty="0"/>
              <a:t>2000.</a:t>
            </a:r>
          </a:p>
          <a:p>
            <a:pPr lvl="1"/>
            <a:r>
              <a:rPr lang="en-US" dirty="0"/>
              <a:t>Hirata, </a:t>
            </a:r>
            <a:r>
              <a:rPr lang="en-US" dirty="0" err="1"/>
              <a:t>Nooijen</a:t>
            </a:r>
            <a:r>
              <a:rPr lang="en-US" dirty="0"/>
              <a:t>, and Bartlett, </a:t>
            </a:r>
            <a:r>
              <a:rPr lang="en-US" i="1" dirty="0"/>
              <a:t>Chem. Phys. </a:t>
            </a:r>
            <a:r>
              <a:rPr lang="en-US" i="1" dirty="0" err="1"/>
              <a:t>Lett</a:t>
            </a:r>
            <a:r>
              <a:rPr lang="en-US" i="1" dirty="0"/>
              <a:t>. </a:t>
            </a:r>
            <a:r>
              <a:rPr lang="en-US" dirty="0"/>
              <a:t>2000.</a:t>
            </a:r>
          </a:p>
        </p:txBody>
      </p:sp>
      <p:pic>
        <p:nvPicPr>
          <p:cNvPr id="4" name="Picture 3"/>
          <p:cNvPicPr>
            <a:picLocks noChangeAspect="1"/>
          </p:cNvPicPr>
          <p:nvPr/>
        </p:nvPicPr>
        <p:blipFill>
          <a:blip r:embed="rId2"/>
          <a:stretch>
            <a:fillRect/>
          </a:stretch>
        </p:blipFill>
        <p:spPr>
          <a:xfrm>
            <a:off x="3251200" y="4447901"/>
            <a:ext cx="2641600" cy="342900"/>
          </a:xfrm>
          <a:prstGeom prst="rect">
            <a:avLst/>
          </a:prstGeom>
        </p:spPr>
      </p:pic>
      <p:pic>
        <p:nvPicPr>
          <p:cNvPr id="5" name="Picture 4"/>
          <p:cNvPicPr>
            <a:picLocks noChangeAspect="1"/>
          </p:cNvPicPr>
          <p:nvPr/>
        </p:nvPicPr>
        <p:blipFill>
          <a:blip r:embed="rId3"/>
          <a:stretch>
            <a:fillRect/>
          </a:stretch>
        </p:blipFill>
        <p:spPr>
          <a:xfrm>
            <a:off x="3041650" y="5267982"/>
            <a:ext cx="3060700" cy="381000"/>
          </a:xfrm>
          <a:prstGeom prst="rect">
            <a:avLst/>
          </a:prstGeom>
        </p:spPr>
      </p:pic>
    </p:spTree>
    <p:extLst>
      <p:ext uri="{BB962C8B-B14F-4D97-AF65-F5344CB8AC3E}">
        <p14:creationId xmlns:p14="http://schemas.microsoft.com/office/powerpoint/2010/main" val="1360841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73E9AF8D-CEAB-0558-35E1-D9D48F8A6CE9}"/>
              </a:ext>
            </a:extLst>
          </p:cNvPr>
          <p:cNvSpPr txBox="1"/>
          <p:nvPr/>
        </p:nvSpPr>
        <p:spPr>
          <a:xfrm>
            <a:off x="4696731" y="6050293"/>
            <a:ext cx="1059906" cy="307777"/>
          </a:xfrm>
          <a:prstGeom prst="rect">
            <a:avLst/>
          </a:prstGeom>
          <a:noFill/>
        </p:spPr>
        <p:txBody>
          <a:bodyPr wrap="none" rtlCol="0">
            <a:spAutoFit/>
          </a:bodyPr>
          <a:lstStyle/>
          <a:p>
            <a:pPr algn="ctr"/>
            <a:r>
              <a:rPr lang="en-US" sz="1400" dirty="0">
                <a:solidFill>
                  <a:srgbClr val="7030A0"/>
                </a:solidFill>
                <a:latin typeface="Arial" charset="0"/>
                <a:ea typeface="Arial" charset="0"/>
                <a:cs typeface="Arial" charset="0"/>
              </a:rPr>
              <a:t>Computers</a:t>
            </a:r>
          </a:p>
        </p:txBody>
      </p:sp>
      <p:sp>
        <p:nvSpPr>
          <p:cNvPr id="40" name="TextBox 39">
            <a:extLst>
              <a:ext uri="{FF2B5EF4-FFF2-40B4-BE49-F238E27FC236}">
                <a16:creationId xmlns:a16="http://schemas.microsoft.com/office/drawing/2014/main" id="{44F09F7F-D157-56CB-EA22-8710CF3F91BC}"/>
              </a:ext>
            </a:extLst>
          </p:cNvPr>
          <p:cNvSpPr txBox="1"/>
          <p:nvPr/>
        </p:nvSpPr>
        <p:spPr>
          <a:xfrm>
            <a:off x="1060632" y="6050292"/>
            <a:ext cx="1080232" cy="307777"/>
          </a:xfrm>
          <a:prstGeom prst="rect">
            <a:avLst/>
          </a:prstGeom>
          <a:noFill/>
        </p:spPr>
        <p:txBody>
          <a:bodyPr wrap="none" rtlCol="0">
            <a:spAutoFit/>
          </a:bodyPr>
          <a:lstStyle/>
          <a:p>
            <a:pPr algn="ctr"/>
            <a:r>
              <a:rPr lang="en-US" sz="1400" dirty="0">
                <a:solidFill>
                  <a:srgbClr val="7030A0"/>
                </a:solidFill>
                <a:latin typeface="Arial" charset="0"/>
                <a:ea typeface="Arial" charset="0"/>
                <a:cs typeface="Arial" charset="0"/>
              </a:rPr>
              <a:t>Telescopes</a:t>
            </a:r>
          </a:p>
        </p:txBody>
      </p:sp>
      <p:sp>
        <p:nvSpPr>
          <p:cNvPr id="41" name="TextBox 40">
            <a:extLst>
              <a:ext uri="{FF2B5EF4-FFF2-40B4-BE49-F238E27FC236}">
                <a16:creationId xmlns:a16="http://schemas.microsoft.com/office/drawing/2014/main" id="{03CCF8D6-0F5D-65C1-BE86-40DB02897648}"/>
              </a:ext>
            </a:extLst>
          </p:cNvPr>
          <p:cNvSpPr txBox="1"/>
          <p:nvPr/>
        </p:nvSpPr>
        <p:spPr>
          <a:xfrm>
            <a:off x="3079293" y="6019148"/>
            <a:ext cx="612667" cy="307777"/>
          </a:xfrm>
          <a:prstGeom prst="rect">
            <a:avLst/>
          </a:prstGeom>
          <a:noFill/>
        </p:spPr>
        <p:txBody>
          <a:bodyPr wrap="none" rtlCol="0">
            <a:spAutoFit/>
          </a:bodyPr>
          <a:lstStyle/>
          <a:p>
            <a:pPr algn="ctr"/>
            <a:r>
              <a:rPr lang="en-US" sz="1400" dirty="0">
                <a:solidFill>
                  <a:srgbClr val="7030A0"/>
                </a:solidFill>
                <a:latin typeface="Arial" charset="0"/>
                <a:ea typeface="Arial" charset="0"/>
                <a:cs typeface="Arial" charset="0"/>
              </a:rPr>
              <a:t>X-ray</a:t>
            </a:r>
          </a:p>
        </p:txBody>
      </p:sp>
      <p:sp>
        <p:nvSpPr>
          <p:cNvPr id="2" name="Title 1"/>
          <p:cNvSpPr>
            <a:spLocks noGrp="1"/>
          </p:cNvSpPr>
          <p:nvPr>
            <p:ph type="title"/>
          </p:nvPr>
        </p:nvSpPr>
        <p:spPr/>
        <p:txBody>
          <a:bodyPr/>
          <a:lstStyle/>
          <a:p>
            <a:r>
              <a:rPr lang="en-US" dirty="0"/>
              <a:t>Feynman propagator in physics</a:t>
            </a:r>
          </a:p>
        </p:txBody>
      </p:sp>
      <p:pic>
        <p:nvPicPr>
          <p:cNvPr id="4" name="Picture 3"/>
          <p:cNvPicPr>
            <a:picLocks noChangeAspect="1"/>
          </p:cNvPicPr>
          <p:nvPr/>
        </p:nvPicPr>
        <p:blipFill>
          <a:blip r:embed="rId2"/>
          <a:stretch>
            <a:fillRect/>
          </a:stretch>
        </p:blipFill>
        <p:spPr>
          <a:xfrm>
            <a:off x="6733809" y="1755493"/>
            <a:ext cx="1808240" cy="2258291"/>
          </a:xfrm>
          <a:prstGeom prst="rect">
            <a:avLst/>
          </a:prstGeom>
        </p:spPr>
      </p:pic>
      <p:sp>
        <p:nvSpPr>
          <p:cNvPr id="3" name="TextBox 2"/>
          <p:cNvSpPr txBox="1"/>
          <p:nvPr/>
        </p:nvSpPr>
        <p:spPr>
          <a:xfrm>
            <a:off x="6634625" y="4013784"/>
            <a:ext cx="2005677" cy="369332"/>
          </a:xfrm>
          <a:prstGeom prst="rect">
            <a:avLst/>
          </a:prstGeom>
          <a:noFill/>
        </p:spPr>
        <p:txBody>
          <a:bodyPr wrap="none" rtlCol="0">
            <a:spAutoFit/>
          </a:bodyPr>
          <a:lstStyle/>
          <a:p>
            <a:r>
              <a:rPr lang="en-US" dirty="0">
                <a:solidFill>
                  <a:srgbClr val="FF6500"/>
                </a:solidFill>
                <a:latin typeface="Arial" charset="0"/>
                <a:ea typeface="Arial" charset="0"/>
                <a:cs typeface="Arial" charset="0"/>
              </a:rPr>
              <a:t>Richard Feynman</a:t>
            </a:r>
          </a:p>
        </p:txBody>
      </p:sp>
      <p:pic>
        <p:nvPicPr>
          <p:cNvPr id="10" name="Picture 9"/>
          <p:cNvPicPr>
            <a:picLocks noChangeAspect="1"/>
          </p:cNvPicPr>
          <p:nvPr/>
        </p:nvPicPr>
        <p:blipFill>
          <a:blip r:embed="rId3"/>
          <a:stretch>
            <a:fillRect/>
          </a:stretch>
        </p:blipFill>
        <p:spPr>
          <a:xfrm>
            <a:off x="2707028" y="4654468"/>
            <a:ext cx="1361124" cy="1361124"/>
          </a:xfrm>
          <a:prstGeom prst="rect">
            <a:avLst/>
          </a:prstGeom>
        </p:spPr>
      </p:pic>
      <p:pic>
        <p:nvPicPr>
          <p:cNvPr id="11" name="Picture 10"/>
          <p:cNvPicPr>
            <a:picLocks noChangeAspect="1"/>
          </p:cNvPicPr>
          <p:nvPr/>
        </p:nvPicPr>
        <p:blipFill>
          <a:blip r:embed="rId4"/>
          <a:stretch>
            <a:fillRect/>
          </a:stretch>
        </p:blipFill>
        <p:spPr>
          <a:xfrm>
            <a:off x="4313751" y="4654468"/>
            <a:ext cx="1761274" cy="1385002"/>
          </a:xfrm>
          <a:prstGeom prst="rect">
            <a:avLst/>
          </a:prstGeom>
        </p:spPr>
      </p:pic>
      <p:pic>
        <p:nvPicPr>
          <p:cNvPr id="12" name="Picture 11"/>
          <p:cNvPicPr>
            <a:picLocks noChangeAspect="1"/>
          </p:cNvPicPr>
          <p:nvPr/>
        </p:nvPicPr>
        <p:blipFill>
          <a:blip r:embed="rId5"/>
          <a:stretch>
            <a:fillRect/>
          </a:stretch>
        </p:blipFill>
        <p:spPr>
          <a:xfrm>
            <a:off x="709246" y="4654468"/>
            <a:ext cx="1793566" cy="1359523"/>
          </a:xfrm>
          <a:prstGeom prst="rect">
            <a:avLst/>
          </a:prstGeom>
        </p:spPr>
      </p:pic>
      <p:pic>
        <p:nvPicPr>
          <p:cNvPr id="13" name="Picture 12"/>
          <p:cNvPicPr>
            <a:picLocks noChangeAspect="1"/>
          </p:cNvPicPr>
          <p:nvPr/>
        </p:nvPicPr>
        <p:blipFill>
          <a:blip r:embed="rId6"/>
          <a:stretch>
            <a:fillRect/>
          </a:stretch>
        </p:blipFill>
        <p:spPr>
          <a:xfrm>
            <a:off x="6436973" y="4567644"/>
            <a:ext cx="2400985" cy="1634355"/>
          </a:xfrm>
          <a:prstGeom prst="rect">
            <a:avLst/>
          </a:prstGeom>
        </p:spPr>
      </p:pic>
      <p:sp>
        <p:nvSpPr>
          <p:cNvPr id="14" name="TextBox 13"/>
          <p:cNvSpPr txBox="1"/>
          <p:nvPr/>
        </p:nvSpPr>
        <p:spPr>
          <a:xfrm>
            <a:off x="6724392" y="6201861"/>
            <a:ext cx="1826141" cy="369332"/>
          </a:xfrm>
          <a:prstGeom prst="rect">
            <a:avLst/>
          </a:prstGeom>
          <a:noFill/>
        </p:spPr>
        <p:txBody>
          <a:bodyPr wrap="none" rtlCol="0">
            <a:spAutoFit/>
          </a:bodyPr>
          <a:lstStyle/>
          <a:p>
            <a:pPr algn="ctr"/>
            <a:r>
              <a:rPr lang="en-US" dirty="0">
                <a:solidFill>
                  <a:srgbClr val="FF6500"/>
                </a:solidFill>
                <a:latin typeface="Arial" charset="0"/>
                <a:ea typeface="Arial" charset="0"/>
                <a:cs typeface="Arial" charset="0"/>
              </a:rPr>
              <a:t>Freeman Dyson</a:t>
            </a:r>
          </a:p>
        </p:txBody>
      </p:sp>
      <p:sp>
        <p:nvSpPr>
          <p:cNvPr id="26" name="TextBox 25">
            <a:extLst>
              <a:ext uri="{FF2B5EF4-FFF2-40B4-BE49-F238E27FC236}">
                <a16:creationId xmlns:a16="http://schemas.microsoft.com/office/drawing/2014/main" id="{07C131F4-BD99-975C-E2BA-E029699F6F27}"/>
              </a:ext>
            </a:extLst>
          </p:cNvPr>
          <p:cNvSpPr txBox="1"/>
          <p:nvPr/>
        </p:nvSpPr>
        <p:spPr>
          <a:xfrm>
            <a:off x="469823" y="1458698"/>
            <a:ext cx="6037034" cy="2862322"/>
          </a:xfrm>
          <a:prstGeom prst="rect">
            <a:avLst/>
          </a:prstGeom>
          <a:noFill/>
        </p:spPr>
        <p:txBody>
          <a:bodyPr wrap="square" rtlCol="0">
            <a:spAutoFit/>
          </a:bodyPr>
          <a:lstStyle/>
          <a:p>
            <a:r>
              <a:rPr lang="en-US" sz="1600" dirty="0">
                <a:latin typeface="Arial" charset="0"/>
                <a:ea typeface="Arial" charset="0"/>
                <a:cs typeface="Arial" charset="0"/>
              </a:rPr>
              <a:t>[Feynman] had his own private way of doing [perturbation] calculations, based on things that he called “propagators.” These were probability amplitudes for particles to propagate from one space-time point to another. </a:t>
            </a:r>
          </a:p>
          <a:p>
            <a:endParaRPr lang="en-US" sz="1600" dirty="0">
              <a:latin typeface="Arial" charset="0"/>
              <a:ea typeface="Arial" charset="0"/>
              <a:cs typeface="Arial" charset="0"/>
            </a:endParaRPr>
          </a:p>
          <a:p>
            <a:r>
              <a:rPr lang="en-US" sz="1600" dirty="0">
                <a:latin typeface="Arial" charset="0"/>
                <a:ea typeface="Arial" charset="0"/>
                <a:cs typeface="Arial" charset="0"/>
              </a:rPr>
              <a:t>Feynman’s propagators were identical with Green’s functions. </a:t>
            </a:r>
          </a:p>
          <a:p>
            <a:endParaRPr lang="en-US" sz="1600" dirty="0">
              <a:latin typeface="Arial" charset="0"/>
              <a:ea typeface="Arial" charset="0"/>
              <a:cs typeface="Arial" charset="0"/>
            </a:endParaRPr>
          </a:p>
          <a:p>
            <a:r>
              <a:rPr lang="en-US" sz="1600" dirty="0">
                <a:latin typeface="Arial" charset="0"/>
                <a:ea typeface="Arial" charset="0"/>
                <a:cs typeface="Arial" charset="0"/>
              </a:rPr>
              <a:t>They were once again the working tools of calculation, both in particle physics and in condensed matter physics. </a:t>
            </a:r>
          </a:p>
          <a:p>
            <a:endParaRPr lang="en-US" sz="400" dirty="0">
              <a:latin typeface="Arial" charset="0"/>
              <a:ea typeface="Arial" charset="0"/>
              <a:cs typeface="Arial" charset="0"/>
            </a:endParaRPr>
          </a:p>
          <a:p>
            <a:pPr algn="ctr"/>
            <a:r>
              <a:rPr lang="en-US" sz="1600" dirty="0">
                <a:solidFill>
                  <a:schemeClr val="bg1">
                    <a:lumMod val="50000"/>
                  </a:schemeClr>
                </a:solidFill>
                <a:latin typeface="Arial" charset="0"/>
                <a:ea typeface="Arial" charset="0"/>
                <a:cs typeface="Arial" charset="0"/>
              </a:rPr>
              <a:t>F. Dyson, “George Green and physics” </a:t>
            </a:r>
            <a:br>
              <a:rPr lang="en-US" sz="1600" dirty="0">
                <a:solidFill>
                  <a:schemeClr val="bg1">
                    <a:lumMod val="50000"/>
                  </a:schemeClr>
                </a:solidFill>
                <a:latin typeface="Arial" charset="0"/>
                <a:ea typeface="Arial" charset="0"/>
                <a:cs typeface="Arial" charset="0"/>
              </a:rPr>
            </a:br>
            <a:r>
              <a:rPr lang="en-US" sz="1600" i="1" dirty="0">
                <a:solidFill>
                  <a:schemeClr val="bg1">
                    <a:lumMod val="50000"/>
                  </a:schemeClr>
                </a:solidFill>
                <a:latin typeface="Arial" charset="0"/>
                <a:ea typeface="Arial" charset="0"/>
                <a:cs typeface="Arial" charset="0"/>
              </a:rPr>
              <a:t>Physics World </a:t>
            </a:r>
            <a:r>
              <a:rPr lang="en-US" sz="1600" dirty="0">
                <a:solidFill>
                  <a:schemeClr val="bg1">
                    <a:lumMod val="50000"/>
                  </a:schemeClr>
                </a:solidFill>
                <a:latin typeface="Arial" charset="0"/>
                <a:ea typeface="Arial" charset="0"/>
                <a:cs typeface="Arial" charset="0"/>
              </a:rPr>
              <a:t>(1993)</a:t>
            </a:r>
          </a:p>
        </p:txBody>
      </p:sp>
      <p:grpSp>
        <p:nvGrpSpPr>
          <p:cNvPr id="28" name="Group 27">
            <a:extLst>
              <a:ext uri="{FF2B5EF4-FFF2-40B4-BE49-F238E27FC236}">
                <a16:creationId xmlns:a16="http://schemas.microsoft.com/office/drawing/2014/main" id="{20A46E5A-3346-0603-1E0D-2481AFF52F1B}"/>
              </a:ext>
            </a:extLst>
          </p:cNvPr>
          <p:cNvGrpSpPr/>
          <p:nvPr/>
        </p:nvGrpSpPr>
        <p:grpSpPr>
          <a:xfrm>
            <a:off x="227482" y="1239520"/>
            <a:ext cx="8689036" cy="5548527"/>
            <a:chOff x="227482" y="1010297"/>
            <a:chExt cx="8689036" cy="5548527"/>
          </a:xfrm>
        </p:grpSpPr>
        <p:sp>
          <p:nvSpPr>
            <p:cNvPr id="29" name="Rectangle 28">
              <a:extLst>
                <a:ext uri="{FF2B5EF4-FFF2-40B4-BE49-F238E27FC236}">
                  <a16:creationId xmlns:a16="http://schemas.microsoft.com/office/drawing/2014/main" id="{660CD32C-CB0F-0B83-289A-8A968B3DF076}"/>
                </a:ext>
              </a:extLst>
            </p:cNvPr>
            <p:cNvSpPr/>
            <p:nvPr/>
          </p:nvSpPr>
          <p:spPr>
            <a:xfrm>
              <a:off x="227482" y="1010297"/>
              <a:ext cx="8689036" cy="5548527"/>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D5C3BE4E-E679-163E-EFF3-963A1CD8AB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332" y="1430412"/>
              <a:ext cx="5641975" cy="4688823"/>
            </a:xfrm>
            <a:prstGeom prst="rect">
              <a:avLst/>
            </a:prstGeom>
          </p:spPr>
        </p:pic>
        <p:pic>
          <p:nvPicPr>
            <p:cNvPr id="31" name="Picture 30">
              <a:extLst>
                <a:ext uri="{FF2B5EF4-FFF2-40B4-BE49-F238E27FC236}">
                  <a16:creationId xmlns:a16="http://schemas.microsoft.com/office/drawing/2014/main" id="{23B77E75-A462-A28A-63A6-530A97DA39EE}"/>
                </a:ext>
              </a:extLst>
            </p:cNvPr>
            <p:cNvPicPr>
              <a:picLocks noChangeAspect="1"/>
            </p:cNvPicPr>
            <p:nvPr/>
          </p:nvPicPr>
          <p:blipFill>
            <a:blip r:embed="rId8"/>
            <a:stretch>
              <a:fillRect/>
            </a:stretch>
          </p:blipFill>
          <p:spPr>
            <a:xfrm rot="16200000">
              <a:off x="291380" y="2958334"/>
              <a:ext cx="2900363" cy="1632978"/>
            </a:xfrm>
            <a:prstGeom prst="rect">
              <a:avLst/>
            </a:prstGeom>
          </p:spPr>
        </p:pic>
        <p:pic>
          <p:nvPicPr>
            <p:cNvPr id="32" name="Picture 31">
              <a:extLst>
                <a:ext uri="{FF2B5EF4-FFF2-40B4-BE49-F238E27FC236}">
                  <a16:creationId xmlns:a16="http://schemas.microsoft.com/office/drawing/2014/main" id="{1B7E424E-1019-7E58-4CB5-4EA78AA5D29C}"/>
                </a:ext>
              </a:extLst>
            </p:cNvPr>
            <p:cNvPicPr>
              <a:picLocks noChangeAspect="1"/>
            </p:cNvPicPr>
            <p:nvPr/>
          </p:nvPicPr>
          <p:blipFill>
            <a:blip r:embed="rId9"/>
            <a:stretch>
              <a:fillRect/>
            </a:stretch>
          </p:blipFill>
          <p:spPr>
            <a:xfrm>
              <a:off x="2050050" y="5421386"/>
              <a:ext cx="1016000" cy="266700"/>
            </a:xfrm>
            <a:prstGeom prst="rect">
              <a:avLst/>
            </a:prstGeom>
          </p:spPr>
        </p:pic>
        <p:pic>
          <p:nvPicPr>
            <p:cNvPr id="33" name="Picture 32">
              <a:extLst>
                <a:ext uri="{FF2B5EF4-FFF2-40B4-BE49-F238E27FC236}">
                  <a16:creationId xmlns:a16="http://schemas.microsoft.com/office/drawing/2014/main" id="{0D828E2C-ECAA-366B-ABB9-40C63728C2FC}"/>
                </a:ext>
              </a:extLst>
            </p:cNvPr>
            <p:cNvPicPr>
              <a:picLocks noChangeAspect="1"/>
            </p:cNvPicPr>
            <p:nvPr/>
          </p:nvPicPr>
          <p:blipFill>
            <a:blip r:embed="rId10"/>
            <a:stretch>
              <a:fillRect/>
            </a:stretch>
          </p:blipFill>
          <p:spPr>
            <a:xfrm>
              <a:off x="2050050" y="1706754"/>
              <a:ext cx="1028700" cy="266700"/>
            </a:xfrm>
            <a:prstGeom prst="rect">
              <a:avLst/>
            </a:prstGeom>
          </p:spPr>
        </p:pic>
        <p:pic>
          <p:nvPicPr>
            <p:cNvPr id="34" name="Picture 33">
              <a:extLst>
                <a:ext uri="{FF2B5EF4-FFF2-40B4-BE49-F238E27FC236}">
                  <a16:creationId xmlns:a16="http://schemas.microsoft.com/office/drawing/2014/main" id="{FE648C66-9C5E-24D9-346E-79E2C6244251}"/>
                </a:ext>
              </a:extLst>
            </p:cNvPr>
            <p:cNvPicPr>
              <a:picLocks noChangeAspect="1"/>
            </p:cNvPicPr>
            <p:nvPr/>
          </p:nvPicPr>
          <p:blipFill>
            <a:blip r:embed="rId11"/>
            <a:stretch>
              <a:fillRect/>
            </a:stretch>
          </p:blipFill>
          <p:spPr>
            <a:xfrm rot="16200000">
              <a:off x="4506708" y="3527968"/>
              <a:ext cx="2667000" cy="368300"/>
            </a:xfrm>
            <a:prstGeom prst="rect">
              <a:avLst/>
            </a:prstGeom>
          </p:spPr>
        </p:pic>
        <p:pic>
          <p:nvPicPr>
            <p:cNvPr id="35" name="Picture 34">
              <a:extLst>
                <a:ext uri="{FF2B5EF4-FFF2-40B4-BE49-F238E27FC236}">
                  <a16:creationId xmlns:a16="http://schemas.microsoft.com/office/drawing/2014/main" id="{496132FB-4563-2C62-AFBF-C5C0A5D5F061}"/>
                </a:ext>
              </a:extLst>
            </p:cNvPr>
            <p:cNvPicPr>
              <a:picLocks noChangeAspect="1"/>
            </p:cNvPicPr>
            <p:nvPr/>
          </p:nvPicPr>
          <p:blipFill>
            <a:blip r:embed="rId12"/>
            <a:stretch>
              <a:fillRect/>
            </a:stretch>
          </p:blipFill>
          <p:spPr>
            <a:xfrm rot="5400000">
              <a:off x="2882298" y="3590673"/>
              <a:ext cx="2679700" cy="368300"/>
            </a:xfrm>
            <a:prstGeom prst="rect">
              <a:avLst/>
            </a:prstGeom>
          </p:spPr>
        </p:pic>
        <p:pic>
          <p:nvPicPr>
            <p:cNvPr id="36" name="Picture 35">
              <a:extLst>
                <a:ext uri="{FF2B5EF4-FFF2-40B4-BE49-F238E27FC236}">
                  <a16:creationId xmlns:a16="http://schemas.microsoft.com/office/drawing/2014/main" id="{E62DFB81-DE07-C4B0-1C1D-5D6CD585CDD5}"/>
                </a:ext>
              </a:extLst>
            </p:cNvPr>
            <p:cNvPicPr>
              <a:picLocks noChangeAspect="1"/>
            </p:cNvPicPr>
            <p:nvPr/>
          </p:nvPicPr>
          <p:blipFill>
            <a:blip r:embed="rId13"/>
            <a:stretch>
              <a:fillRect/>
            </a:stretch>
          </p:blipFill>
          <p:spPr>
            <a:xfrm rot="5400000">
              <a:off x="6158106" y="3584323"/>
              <a:ext cx="2692400" cy="368300"/>
            </a:xfrm>
            <a:prstGeom prst="rect">
              <a:avLst/>
            </a:prstGeom>
          </p:spPr>
        </p:pic>
        <p:pic>
          <p:nvPicPr>
            <p:cNvPr id="37" name="Picture 36">
              <a:extLst>
                <a:ext uri="{FF2B5EF4-FFF2-40B4-BE49-F238E27FC236}">
                  <a16:creationId xmlns:a16="http://schemas.microsoft.com/office/drawing/2014/main" id="{198EC1CF-98D9-0B36-A7D6-04BBF6F03C7A}"/>
                </a:ext>
              </a:extLst>
            </p:cNvPr>
            <p:cNvPicPr>
              <a:picLocks noChangeAspect="1"/>
            </p:cNvPicPr>
            <p:nvPr/>
          </p:nvPicPr>
          <p:blipFill>
            <a:blip r:embed="rId14"/>
            <a:stretch>
              <a:fillRect/>
            </a:stretch>
          </p:blipFill>
          <p:spPr>
            <a:xfrm>
              <a:off x="3228769" y="1347615"/>
              <a:ext cx="3721100" cy="317500"/>
            </a:xfrm>
            <a:prstGeom prst="rect">
              <a:avLst/>
            </a:prstGeom>
          </p:spPr>
        </p:pic>
        <p:pic>
          <p:nvPicPr>
            <p:cNvPr id="38" name="Picture 37">
              <a:extLst>
                <a:ext uri="{FF2B5EF4-FFF2-40B4-BE49-F238E27FC236}">
                  <a16:creationId xmlns:a16="http://schemas.microsoft.com/office/drawing/2014/main" id="{845A2D4D-9A0F-DD02-4F69-1ADE2DBB0871}"/>
                </a:ext>
              </a:extLst>
            </p:cNvPr>
            <p:cNvPicPr>
              <a:picLocks noChangeAspect="1"/>
            </p:cNvPicPr>
            <p:nvPr/>
          </p:nvPicPr>
          <p:blipFill>
            <a:blip r:embed="rId15"/>
            <a:stretch>
              <a:fillRect/>
            </a:stretch>
          </p:blipFill>
          <p:spPr>
            <a:xfrm>
              <a:off x="4644819" y="5709238"/>
              <a:ext cx="889000" cy="317500"/>
            </a:xfrm>
            <a:prstGeom prst="rect">
              <a:avLst/>
            </a:prstGeom>
          </p:spPr>
        </p:pic>
      </p:grpSp>
    </p:spTree>
    <p:extLst>
      <p:ext uri="{BB962C8B-B14F-4D97-AF65-F5344CB8AC3E}">
        <p14:creationId xmlns:p14="http://schemas.microsoft.com/office/powerpoint/2010/main" val="164256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1584"/>
            <a:ext cx="8229600" cy="1143000"/>
          </a:xfrm>
        </p:spPr>
        <p:txBody>
          <a:bodyPr>
            <a:noAutofit/>
          </a:bodyPr>
          <a:lstStyle/>
          <a:p>
            <a:r>
              <a:rPr lang="en-US" dirty="0"/>
              <a:t>MBGF recursions &amp;</a:t>
            </a:r>
            <a:br>
              <a:rPr lang="en-US" dirty="0"/>
            </a:br>
            <a:r>
              <a:rPr lang="en-US" dirty="0"/>
              <a:t>general-order algorithms</a:t>
            </a:r>
          </a:p>
        </p:txBody>
      </p:sp>
    </p:spTree>
    <p:extLst>
      <p:ext uri="{BB962C8B-B14F-4D97-AF65-F5344CB8AC3E}">
        <p14:creationId xmlns:p14="http://schemas.microsoft.com/office/powerpoint/2010/main" val="687043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Backstory of general-order MP</a:t>
            </a:r>
          </a:p>
        </p:txBody>
      </p:sp>
      <p:sp>
        <p:nvSpPr>
          <p:cNvPr id="16" name="TextBox 15"/>
          <p:cNvSpPr txBox="1"/>
          <p:nvPr/>
        </p:nvSpPr>
        <p:spPr>
          <a:xfrm>
            <a:off x="1370663" y="6407902"/>
            <a:ext cx="7729795" cy="369332"/>
          </a:xfrm>
          <a:prstGeom prst="rect">
            <a:avLst/>
          </a:prstGeom>
          <a:noFill/>
        </p:spPr>
        <p:txBody>
          <a:bodyPr wrap="square" rtlCol="0">
            <a:spAutoFit/>
          </a:bodyPr>
          <a:lstStyle/>
          <a:p>
            <a:pPr lvl="1" algn="r"/>
            <a:r>
              <a:rPr lang="en-US" dirty="0">
                <a:solidFill>
                  <a:schemeClr val="accent5">
                    <a:lumMod val="75000"/>
                  </a:schemeClr>
                </a:solidFill>
                <a:latin typeface="Arial" charset="0"/>
                <a:ea typeface="Arial" charset="0"/>
                <a:cs typeface="Arial" charset="0"/>
              </a:rPr>
              <a:t>Knowles, </a:t>
            </a:r>
            <a:r>
              <a:rPr lang="en-US" dirty="0" err="1">
                <a:solidFill>
                  <a:schemeClr val="accent5">
                    <a:lumMod val="75000"/>
                  </a:schemeClr>
                </a:solidFill>
                <a:latin typeface="Arial" charset="0"/>
                <a:ea typeface="Arial" charset="0"/>
                <a:cs typeface="Arial" charset="0"/>
              </a:rPr>
              <a:t>Somasundram</a:t>
            </a:r>
            <a:r>
              <a:rPr lang="en-US" dirty="0">
                <a:solidFill>
                  <a:schemeClr val="accent5">
                    <a:lumMod val="75000"/>
                  </a:schemeClr>
                </a:solidFill>
                <a:latin typeface="Arial" charset="0"/>
                <a:ea typeface="Arial" charset="0"/>
                <a:cs typeface="Arial" charset="0"/>
              </a:rPr>
              <a:t>, Handy and </a:t>
            </a:r>
            <a:r>
              <a:rPr lang="en-US" dirty="0" err="1">
                <a:solidFill>
                  <a:schemeClr val="accent5">
                    <a:lumMod val="75000"/>
                  </a:schemeClr>
                </a:solidFill>
                <a:latin typeface="Arial" charset="0"/>
                <a:ea typeface="Arial" charset="0"/>
                <a:cs typeface="Arial" charset="0"/>
              </a:rPr>
              <a:t>Hirao</a:t>
            </a:r>
            <a:r>
              <a:rPr lang="en-US" dirty="0">
                <a:solidFill>
                  <a:schemeClr val="accent5">
                    <a:lumMod val="75000"/>
                  </a:schemeClr>
                </a:solidFill>
                <a:latin typeface="Arial" charset="0"/>
                <a:ea typeface="Arial" charset="0"/>
                <a:cs typeface="Arial" charset="0"/>
              </a:rPr>
              <a:t>, </a:t>
            </a:r>
            <a:r>
              <a:rPr lang="en-US" i="1" dirty="0">
                <a:solidFill>
                  <a:schemeClr val="accent5">
                    <a:lumMod val="75000"/>
                  </a:schemeClr>
                </a:solidFill>
                <a:latin typeface="Arial" charset="0"/>
                <a:ea typeface="Arial" charset="0"/>
                <a:cs typeface="Arial" charset="0"/>
              </a:rPr>
              <a:t>Chem. Phys. Lett. </a:t>
            </a:r>
            <a:r>
              <a:rPr lang="en-US" dirty="0">
                <a:solidFill>
                  <a:schemeClr val="accent5">
                    <a:lumMod val="75000"/>
                  </a:schemeClr>
                </a:solidFill>
                <a:latin typeface="Arial" charset="0"/>
                <a:ea typeface="Arial" charset="0"/>
                <a:cs typeface="Arial" charset="0"/>
              </a:rPr>
              <a:t>1985.</a:t>
            </a:r>
          </a:p>
        </p:txBody>
      </p:sp>
      <p:sp>
        <p:nvSpPr>
          <p:cNvPr id="6" name="TextBox 5"/>
          <p:cNvSpPr txBox="1"/>
          <p:nvPr/>
        </p:nvSpPr>
        <p:spPr>
          <a:xfrm>
            <a:off x="6793865" y="3814564"/>
            <a:ext cx="1672253" cy="646331"/>
          </a:xfrm>
          <a:prstGeom prst="rect">
            <a:avLst/>
          </a:prstGeom>
          <a:noFill/>
        </p:spPr>
        <p:txBody>
          <a:bodyPr wrap="none" rtlCol="0">
            <a:spAutoFit/>
          </a:bodyPr>
          <a:lstStyle/>
          <a:p>
            <a:pPr algn="ctr"/>
            <a:r>
              <a:rPr lang="en-US" dirty="0">
                <a:latin typeface="Arial"/>
                <a:cs typeface="Arial"/>
              </a:rPr>
              <a:t>Peter Knowles</a:t>
            </a:r>
          </a:p>
          <a:p>
            <a:pPr algn="ctr"/>
            <a:r>
              <a:rPr lang="en-US" dirty="0">
                <a:latin typeface="Arial"/>
                <a:cs typeface="Arial"/>
              </a:rPr>
              <a:t>Cardiff</a:t>
            </a:r>
          </a:p>
        </p:txBody>
      </p:sp>
      <p:pic>
        <p:nvPicPr>
          <p:cNvPr id="7" name="Picture 6"/>
          <p:cNvPicPr>
            <a:picLocks noChangeAspect="1"/>
          </p:cNvPicPr>
          <p:nvPr/>
        </p:nvPicPr>
        <p:blipFill>
          <a:blip r:embed="rId2"/>
          <a:stretch>
            <a:fillRect/>
          </a:stretch>
        </p:blipFill>
        <p:spPr>
          <a:xfrm>
            <a:off x="6637311" y="1730688"/>
            <a:ext cx="2010649" cy="2010649"/>
          </a:xfrm>
          <a:prstGeom prst="rect">
            <a:avLst/>
          </a:prstGeom>
        </p:spPr>
      </p:pic>
      <p:pic>
        <p:nvPicPr>
          <p:cNvPr id="5" name="Picture 4"/>
          <p:cNvPicPr>
            <a:picLocks noChangeAspect="1"/>
          </p:cNvPicPr>
          <p:nvPr/>
        </p:nvPicPr>
        <p:blipFill>
          <a:blip r:embed="rId3"/>
          <a:stretch>
            <a:fillRect/>
          </a:stretch>
        </p:blipFill>
        <p:spPr>
          <a:xfrm>
            <a:off x="3044444" y="1349688"/>
            <a:ext cx="2273300" cy="381000"/>
          </a:xfrm>
          <a:prstGeom prst="rect">
            <a:avLst/>
          </a:prstGeom>
        </p:spPr>
      </p:pic>
      <p:sp>
        <p:nvSpPr>
          <p:cNvPr id="14" name="Rounded Rectangle 13"/>
          <p:cNvSpPr/>
          <p:nvPr/>
        </p:nvSpPr>
        <p:spPr>
          <a:xfrm>
            <a:off x="2748064" y="3525272"/>
            <a:ext cx="2999593" cy="865274"/>
          </a:xfrm>
          <a:prstGeom prst="roundRect">
            <a:avLst>
              <a:gd name="adj" fmla="val 9854"/>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7" name="TextBox 16"/>
          <p:cNvSpPr txBox="1"/>
          <p:nvPr/>
        </p:nvSpPr>
        <p:spPr>
          <a:xfrm>
            <a:off x="2075503" y="3155940"/>
            <a:ext cx="4211182" cy="369332"/>
          </a:xfrm>
          <a:prstGeom prst="rect">
            <a:avLst/>
          </a:prstGeom>
          <a:noFill/>
        </p:spPr>
        <p:txBody>
          <a:bodyPr wrap="square" rtlCol="0">
            <a:spAutoFit/>
          </a:bodyPr>
          <a:lstStyle/>
          <a:p>
            <a:pPr algn="ctr"/>
            <a:r>
              <a:rPr lang="en-US" dirty="0">
                <a:solidFill>
                  <a:schemeClr val="accent6">
                    <a:lumMod val="75000"/>
                  </a:schemeClr>
                </a:solidFill>
                <a:latin typeface="Arial" charset="0"/>
                <a:ea typeface="Arial" charset="0"/>
                <a:cs typeface="Arial" charset="0"/>
              </a:rPr>
              <a:t>Numerical differentiation</a:t>
            </a:r>
          </a:p>
        </p:txBody>
      </p:sp>
      <p:sp>
        <p:nvSpPr>
          <p:cNvPr id="18" name="TextBox 17"/>
          <p:cNvSpPr txBox="1"/>
          <p:nvPr/>
        </p:nvSpPr>
        <p:spPr>
          <a:xfrm>
            <a:off x="2950506" y="1910191"/>
            <a:ext cx="2538484" cy="369332"/>
          </a:xfrm>
          <a:prstGeom prst="rect">
            <a:avLst/>
          </a:prstGeom>
          <a:noFill/>
        </p:spPr>
        <p:txBody>
          <a:bodyPr wrap="square" rtlCol="0">
            <a:spAutoFit/>
          </a:bodyPr>
          <a:lstStyle/>
          <a:p>
            <a:pPr algn="ctr"/>
            <a:r>
              <a:rPr lang="en-US" dirty="0">
                <a:solidFill>
                  <a:schemeClr val="accent6">
                    <a:lumMod val="75000"/>
                  </a:schemeClr>
                </a:solidFill>
                <a:latin typeface="Arial" charset="0"/>
                <a:ea typeface="Arial" charset="0"/>
                <a:cs typeface="Arial" charset="0"/>
              </a:rPr>
              <a:t>FCI with modified </a:t>
            </a:r>
            <a:r>
              <a:rPr lang="en-US" i="1" dirty="0">
                <a:solidFill>
                  <a:schemeClr val="accent6">
                    <a:lumMod val="75000"/>
                  </a:schemeClr>
                </a:solidFill>
                <a:latin typeface="Arial" charset="0"/>
                <a:ea typeface="Arial" charset="0"/>
                <a:cs typeface="Arial" charset="0"/>
              </a:rPr>
              <a:t>H</a:t>
            </a:r>
          </a:p>
        </p:txBody>
      </p:sp>
      <p:pic>
        <p:nvPicPr>
          <p:cNvPr id="15" name="Picture 14"/>
          <p:cNvPicPr>
            <a:picLocks noChangeAspect="1"/>
          </p:cNvPicPr>
          <p:nvPr/>
        </p:nvPicPr>
        <p:blipFill>
          <a:blip r:embed="rId4"/>
          <a:stretch>
            <a:fillRect/>
          </a:stretch>
        </p:blipFill>
        <p:spPr>
          <a:xfrm>
            <a:off x="1307899" y="5345236"/>
            <a:ext cx="7124700" cy="927100"/>
          </a:xfrm>
          <a:prstGeom prst="rect">
            <a:avLst/>
          </a:prstGeom>
        </p:spPr>
      </p:pic>
      <p:pic>
        <p:nvPicPr>
          <p:cNvPr id="19" name="Picture 18"/>
          <p:cNvPicPr>
            <a:picLocks noChangeAspect="1"/>
          </p:cNvPicPr>
          <p:nvPr/>
        </p:nvPicPr>
        <p:blipFill>
          <a:blip r:embed="rId5"/>
          <a:stretch>
            <a:fillRect/>
          </a:stretch>
        </p:blipFill>
        <p:spPr>
          <a:xfrm>
            <a:off x="1307899" y="4866978"/>
            <a:ext cx="3073400" cy="406400"/>
          </a:xfrm>
          <a:prstGeom prst="rect">
            <a:avLst/>
          </a:prstGeom>
        </p:spPr>
      </p:pic>
      <p:sp>
        <p:nvSpPr>
          <p:cNvPr id="9" name="Left Brace 8"/>
          <p:cNvSpPr/>
          <p:nvPr/>
        </p:nvSpPr>
        <p:spPr>
          <a:xfrm>
            <a:off x="2053141" y="1349688"/>
            <a:ext cx="319990" cy="3040858"/>
          </a:xfrm>
          <a:prstGeom prst="leftBrace">
            <a:avLst>
              <a:gd name="adj1" fmla="val 6400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616182" y="2871446"/>
            <a:ext cx="1441490" cy="2613470"/>
          </a:xfrm>
          <a:custGeom>
            <a:avLst/>
            <a:gdLst>
              <a:gd name="connsiteX0" fmla="*/ 1441490 w 1441490"/>
              <a:gd name="connsiteY0" fmla="*/ 0 h 2613470"/>
              <a:gd name="connsiteX1" fmla="*/ 930851 w 1441490"/>
              <a:gd name="connsiteY1" fmla="*/ 83128 h 2613470"/>
              <a:gd name="connsiteX2" fmla="*/ 396462 w 1441490"/>
              <a:gd name="connsiteY2" fmla="*/ 356260 h 2613470"/>
              <a:gd name="connsiteX3" fmla="*/ 40202 w 1441490"/>
              <a:gd name="connsiteY3" fmla="*/ 1270660 h 2613470"/>
              <a:gd name="connsiteX4" fmla="*/ 40202 w 1441490"/>
              <a:gd name="connsiteY4" fmla="*/ 2149434 h 2613470"/>
              <a:gd name="connsiteX5" fmla="*/ 325210 w 1441490"/>
              <a:gd name="connsiteY5" fmla="*/ 2553195 h 2613470"/>
              <a:gd name="connsiteX6" fmla="*/ 538966 w 1441490"/>
              <a:gd name="connsiteY6" fmla="*/ 2612572 h 261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490" h="2613470">
                <a:moveTo>
                  <a:pt x="1441490" y="0"/>
                </a:moveTo>
                <a:cubicBezTo>
                  <a:pt x="1273256" y="11875"/>
                  <a:pt x="1105022" y="23751"/>
                  <a:pt x="930851" y="83128"/>
                </a:cubicBezTo>
                <a:cubicBezTo>
                  <a:pt x="756680" y="142505"/>
                  <a:pt x="544903" y="158338"/>
                  <a:pt x="396462" y="356260"/>
                </a:cubicBezTo>
                <a:cubicBezTo>
                  <a:pt x="248020" y="554182"/>
                  <a:pt x="99579" y="971798"/>
                  <a:pt x="40202" y="1270660"/>
                </a:cubicBezTo>
                <a:cubicBezTo>
                  <a:pt x="-19175" y="1569522"/>
                  <a:pt x="-7299" y="1935678"/>
                  <a:pt x="40202" y="2149434"/>
                </a:cubicBezTo>
                <a:cubicBezTo>
                  <a:pt x="87703" y="2363190"/>
                  <a:pt x="242083" y="2476005"/>
                  <a:pt x="325210" y="2553195"/>
                </a:cubicBezTo>
                <a:cubicBezTo>
                  <a:pt x="408337" y="2630385"/>
                  <a:pt x="465735" y="2610593"/>
                  <a:pt x="538966" y="2612572"/>
                </a:cubicBezTo>
              </a:path>
            </a:pathLst>
          </a:custGeom>
          <a:noFill/>
          <a:ln w="25400">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a:stretch>
            <a:fillRect/>
          </a:stretch>
        </p:blipFill>
        <p:spPr>
          <a:xfrm>
            <a:off x="2337528" y="2266453"/>
            <a:ext cx="3886200" cy="787400"/>
          </a:xfrm>
          <a:prstGeom prst="rect">
            <a:avLst/>
          </a:prstGeom>
        </p:spPr>
      </p:pic>
      <p:pic>
        <p:nvPicPr>
          <p:cNvPr id="22" name="Picture 21"/>
          <p:cNvPicPr>
            <a:picLocks noChangeAspect="1"/>
          </p:cNvPicPr>
          <p:nvPr/>
        </p:nvPicPr>
        <p:blipFill>
          <a:blip r:embed="rId7"/>
          <a:stretch>
            <a:fillRect/>
          </a:stretch>
        </p:blipFill>
        <p:spPr>
          <a:xfrm>
            <a:off x="2914851" y="3635743"/>
            <a:ext cx="2679700" cy="647700"/>
          </a:xfrm>
          <a:prstGeom prst="rect">
            <a:avLst/>
          </a:prstGeom>
        </p:spPr>
      </p:pic>
    </p:spTree>
    <p:extLst>
      <p:ext uri="{BB962C8B-B14F-4D97-AF65-F5344CB8AC3E}">
        <p14:creationId xmlns:p14="http://schemas.microsoft.com/office/powerpoint/2010/main" val="3748198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General-order MBGF #1: </a:t>
            </a:r>
            <a:r>
              <a:rPr lang="en-US" dirty="0">
                <a:latin typeface="Symbol" charset="2"/>
                <a:ea typeface="Symbol" charset="2"/>
                <a:cs typeface="Symbol" charset="2"/>
              </a:rPr>
              <a:t>l</a:t>
            </a:r>
            <a:r>
              <a:rPr lang="en-US" dirty="0"/>
              <a:t>-variation</a:t>
            </a:r>
          </a:p>
        </p:txBody>
      </p:sp>
      <p:sp>
        <p:nvSpPr>
          <p:cNvPr id="16" name="TextBox 15"/>
          <p:cNvSpPr txBox="1"/>
          <p:nvPr/>
        </p:nvSpPr>
        <p:spPr>
          <a:xfrm>
            <a:off x="2730674" y="6391872"/>
            <a:ext cx="6307020" cy="369332"/>
          </a:xfrm>
          <a:prstGeom prst="rect">
            <a:avLst/>
          </a:prstGeom>
          <a:noFill/>
        </p:spPr>
        <p:txBody>
          <a:bodyPr wrap="square" rtlCol="0">
            <a:spAutoFit/>
          </a:bodyPr>
          <a:lstStyle/>
          <a:p>
            <a:pPr algn="r"/>
            <a:r>
              <a:rPr lang="en-US" dirty="0">
                <a:solidFill>
                  <a:srgbClr val="0070C0"/>
                </a:solidFill>
                <a:latin typeface="Arial" charset="0"/>
                <a:ea typeface="Arial" charset="0"/>
                <a:cs typeface="Arial" charset="0"/>
              </a:rPr>
              <a:t>Hirata, Doran, Knowles and Ortiz, </a:t>
            </a:r>
            <a:r>
              <a:rPr lang="en-US" i="1" dirty="0">
                <a:solidFill>
                  <a:srgbClr val="0070C0"/>
                </a:solidFill>
                <a:latin typeface="Arial" charset="0"/>
                <a:ea typeface="Arial" charset="0"/>
                <a:cs typeface="Arial" charset="0"/>
              </a:rPr>
              <a:t>J. Chem. Phys. </a:t>
            </a:r>
            <a:r>
              <a:rPr lang="en-US" dirty="0">
                <a:solidFill>
                  <a:srgbClr val="0070C0"/>
                </a:solidFill>
                <a:latin typeface="Arial" charset="0"/>
                <a:ea typeface="Arial" charset="0"/>
                <a:cs typeface="Arial" charset="0"/>
              </a:rPr>
              <a:t>(2017)</a:t>
            </a:r>
          </a:p>
        </p:txBody>
      </p:sp>
      <p:pic>
        <p:nvPicPr>
          <p:cNvPr id="3" name="Picture 2"/>
          <p:cNvPicPr>
            <a:picLocks noChangeAspect="1"/>
          </p:cNvPicPr>
          <p:nvPr/>
        </p:nvPicPr>
        <p:blipFill>
          <a:blip r:embed="rId2"/>
          <a:stretch>
            <a:fillRect/>
          </a:stretch>
        </p:blipFill>
        <p:spPr>
          <a:xfrm>
            <a:off x="1028700" y="1882078"/>
            <a:ext cx="7086600" cy="1790700"/>
          </a:xfrm>
          <a:prstGeom prst="rect">
            <a:avLst/>
          </a:prstGeom>
        </p:spPr>
      </p:pic>
      <p:pic>
        <p:nvPicPr>
          <p:cNvPr id="5" name="Picture 4"/>
          <p:cNvPicPr>
            <a:picLocks noChangeAspect="1"/>
          </p:cNvPicPr>
          <p:nvPr/>
        </p:nvPicPr>
        <p:blipFill>
          <a:blip r:embed="rId3"/>
          <a:stretch>
            <a:fillRect/>
          </a:stretch>
        </p:blipFill>
        <p:spPr>
          <a:xfrm>
            <a:off x="3416300" y="1335533"/>
            <a:ext cx="2273300" cy="381000"/>
          </a:xfrm>
          <a:prstGeom prst="rect">
            <a:avLst/>
          </a:prstGeom>
        </p:spPr>
      </p:pic>
      <p:pic>
        <p:nvPicPr>
          <p:cNvPr id="11" name="Picture 10"/>
          <p:cNvPicPr>
            <a:picLocks noChangeAspect="1"/>
          </p:cNvPicPr>
          <p:nvPr/>
        </p:nvPicPr>
        <p:blipFill>
          <a:blip r:embed="rId4"/>
          <a:stretch>
            <a:fillRect/>
          </a:stretch>
        </p:blipFill>
        <p:spPr>
          <a:xfrm>
            <a:off x="2172772" y="3857444"/>
            <a:ext cx="4991100" cy="368300"/>
          </a:xfrm>
          <a:prstGeom prst="rect">
            <a:avLst/>
          </a:prstGeom>
        </p:spPr>
      </p:pic>
      <p:sp>
        <p:nvSpPr>
          <p:cNvPr id="14" name="Rounded Rectangle 13"/>
          <p:cNvSpPr/>
          <p:nvPr/>
        </p:nvSpPr>
        <p:spPr>
          <a:xfrm>
            <a:off x="2172773" y="4676252"/>
            <a:ext cx="4921250" cy="1559164"/>
          </a:xfrm>
          <a:prstGeom prst="roundRect">
            <a:avLst>
              <a:gd name="adj" fmla="val 9854"/>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pic>
        <p:nvPicPr>
          <p:cNvPr id="12" name="Picture 11"/>
          <p:cNvPicPr>
            <a:picLocks noChangeAspect="1"/>
          </p:cNvPicPr>
          <p:nvPr/>
        </p:nvPicPr>
        <p:blipFill>
          <a:blip r:embed="rId5"/>
          <a:stretch>
            <a:fillRect/>
          </a:stretch>
        </p:blipFill>
        <p:spPr>
          <a:xfrm>
            <a:off x="2363272" y="4760100"/>
            <a:ext cx="4546600" cy="647700"/>
          </a:xfrm>
          <a:prstGeom prst="rect">
            <a:avLst/>
          </a:prstGeom>
        </p:spPr>
      </p:pic>
      <p:pic>
        <p:nvPicPr>
          <p:cNvPr id="13" name="Picture 12"/>
          <p:cNvPicPr>
            <a:picLocks noChangeAspect="1"/>
          </p:cNvPicPr>
          <p:nvPr/>
        </p:nvPicPr>
        <p:blipFill>
          <a:blip r:embed="rId6"/>
          <a:stretch>
            <a:fillRect/>
          </a:stretch>
        </p:blipFill>
        <p:spPr>
          <a:xfrm>
            <a:off x="2375972" y="5495474"/>
            <a:ext cx="4521200" cy="647700"/>
          </a:xfrm>
          <a:prstGeom prst="rect">
            <a:avLst/>
          </a:prstGeom>
        </p:spPr>
      </p:pic>
      <p:sp>
        <p:nvSpPr>
          <p:cNvPr id="17" name="TextBox 16"/>
          <p:cNvSpPr txBox="1"/>
          <p:nvPr/>
        </p:nvSpPr>
        <p:spPr>
          <a:xfrm>
            <a:off x="2527807" y="4309592"/>
            <a:ext cx="4211182" cy="369332"/>
          </a:xfrm>
          <a:prstGeom prst="rect">
            <a:avLst/>
          </a:prstGeom>
          <a:noFill/>
        </p:spPr>
        <p:txBody>
          <a:bodyPr wrap="square" rtlCol="0">
            <a:spAutoFit/>
          </a:bodyPr>
          <a:lstStyle/>
          <a:p>
            <a:pPr algn="ctr"/>
            <a:r>
              <a:rPr lang="en-US" dirty="0">
                <a:solidFill>
                  <a:schemeClr val="accent6">
                    <a:lumMod val="75000"/>
                  </a:schemeClr>
                </a:solidFill>
                <a:latin typeface="Arial" charset="0"/>
                <a:ea typeface="Arial" charset="0"/>
                <a:cs typeface="Arial" charset="0"/>
              </a:rPr>
              <a:t>Numerical differentiation</a:t>
            </a:r>
          </a:p>
        </p:txBody>
      </p:sp>
      <p:sp>
        <p:nvSpPr>
          <p:cNvPr id="18" name="TextBox 17"/>
          <p:cNvSpPr txBox="1"/>
          <p:nvPr/>
        </p:nvSpPr>
        <p:spPr>
          <a:xfrm>
            <a:off x="5689600" y="1335752"/>
            <a:ext cx="3296557" cy="369332"/>
          </a:xfrm>
          <a:prstGeom prst="rect">
            <a:avLst/>
          </a:prstGeom>
          <a:noFill/>
        </p:spPr>
        <p:txBody>
          <a:bodyPr wrap="square" rtlCol="0">
            <a:spAutoFit/>
          </a:bodyPr>
          <a:lstStyle/>
          <a:p>
            <a:pPr algn="ctr"/>
            <a:r>
              <a:rPr lang="en-US" dirty="0">
                <a:solidFill>
                  <a:schemeClr val="accent6">
                    <a:lumMod val="75000"/>
                  </a:schemeClr>
                </a:solidFill>
                <a:latin typeface="Arial" charset="0"/>
                <a:ea typeface="Arial" charset="0"/>
                <a:cs typeface="Arial" charset="0"/>
              </a:rPr>
              <a:t>FCI with modified </a:t>
            </a:r>
            <a:r>
              <a:rPr lang="en-US" i="1" dirty="0">
                <a:solidFill>
                  <a:schemeClr val="accent6">
                    <a:lumMod val="75000"/>
                  </a:schemeClr>
                </a:solidFill>
                <a:latin typeface="Arial" charset="0"/>
                <a:ea typeface="Arial" charset="0"/>
                <a:cs typeface="Arial" charset="0"/>
              </a:rPr>
              <a:t>H</a:t>
            </a:r>
          </a:p>
        </p:txBody>
      </p:sp>
    </p:spTree>
    <p:extLst>
      <p:ext uri="{BB962C8B-B14F-4D97-AF65-F5344CB8AC3E}">
        <p14:creationId xmlns:p14="http://schemas.microsoft.com/office/powerpoint/2010/main" val="737593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General-order MBGF #2: diagrams</a:t>
            </a:r>
          </a:p>
        </p:txBody>
      </p:sp>
      <p:sp>
        <p:nvSpPr>
          <p:cNvPr id="15" name="TextBox 14"/>
          <p:cNvSpPr txBox="1"/>
          <p:nvPr/>
        </p:nvSpPr>
        <p:spPr>
          <a:xfrm>
            <a:off x="7275673" y="6114873"/>
            <a:ext cx="1326004" cy="646331"/>
          </a:xfrm>
          <a:prstGeom prst="rect">
            <a:avLst/>
          </a:prstGeom>
          <a:noFill/>
        </p:spPr>
        <p:txBody>
          <a:bodyPr wrap="none" rtlCol="0">
            <a:spAutoFit/>
          </a:bodyPr>
          <a:lstStyle/>
          <a:p>
            <a:pPr algn="ctr"/>
            <a:r>
              <a:rPr lang="en-US" dirty="0">
                <a:latin typeface="Arial"/>
                <a:cs typeface="Arial"/>
              </a:rPr>
              <a:t>Alex Doran</a:t>
            </a:r>
          </a:p>
          <a:p>
            <a:pPr algn="ctr"/>
            <a:r>
              <a:rPr lang="en-US" dirty="0">
                <a:latin typeface="Arial"/>
                <a:cs typeface="Arial"/>
              </a:rPr>
              <a:t>UIUC</a:t>
            </a: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74638" y="4030997"/>
            <a:ext cx="1507987" cy="2010649"/>
          </a:xfrm>
          <a:prstGeom prst="rect">
            <a:avLst/>
          </a:prstGeom>
        </p:spPr>
      </p:pic>
      <p:pic>
        <p:nvPicPr>
          <p:cNvPr id="4" name="Picture 3"/>
          <p:cNvPicPr>
            <a:picLocks noChangeAspect="1"/>
          </p:cNvPicPr>
          <p:nvPr/>
        </p:nvPicPr>
        <p:blipFill>
          <a:blip r:embed="rId3"/>
          <a:stretch>
            <a:fillRect/>
          </a:stretch>
        </p:blipFill>
        <p:spPr>
          <a:xfrm>
            <a:off x="4002637" y="2841709"/>
            <a:ext cx="2579592" cy="3491487"/>
          </a:xfrm>
          <a:prstGeom prst="rect">
            <a:avLst/>
          </a:prstGeom>
        </p:spPr>
      </p:pic>
      <p:pic>
        <p:nvPicPr>
          <p:cNvPr id="8" name="Picture 7"/>
          <p:cNvPicPr>
            <a:picLocks noChangeAspect="1"/>
          </p:cNvPicPr>
          <p:nvPr/>
        </p:nvPicPr>
        <p:blipFill>
          <a:blip r:embed="rId4"/>
          <a:stretch>
            <a:fillRect/>
          </a:stretch>
        </p:blipFill>
        <p:spPr>
          <a:xfrm>
            <a:off x="358683" y="1125524"/>
            <a:ext cx="3435395" cy="5258472"/>
          </a:xfrm>
          <a:prstGeom prst="rect">
            <a:avLst/>
          </a:prstGeom>
        </p:spPr>
      </p:pic>
      <p:sp>
        <p:nvSpPr>
          <p:cNvPr id="20" name="TextBox 19"/>
          <p:cNvSpPr txBox="1"/>
          <p:nvPr/>
        </p:nvSpPr>
        <p:spPr>
          <a:xfrm>
            <a:off x="1505097" y="1569524"/>
            <a:ext cx="2538484" cy="369332"/>
          </a:xfrm>
          <a:prstGeom prst="rect">
            <a:avLst/>
          </a:prstGeom>
          <a:noFill/>
        </p:spPr>
        <p:txBody>
          <a:bodyPr wrap="square" rtlCol="0">
            <a:spAutoFit/>
          </a:bodyPr>
          <a:lstStyle/>
          <a:p>
            <a:pPr algn="ctr"/>
            <a:r>
              <a:rPr lang="en-US" dirty="0">
                <a:solidFill>
                  <a:schemeClr val="accent6">
                    <a:lumMod val="75000"/>
                  </a:schemeClr>
                </a:solidFill>
                <a:latin typeface="Symbol" charset="2"/>
                <a:ea typeface="Symbol" charset="2"/>
                <a:cs typeface="Symbol" charset="2"/>
              </a:rPr>
              <a:t>l</a:t>
            </a:r>
            <a:r>
              <a:rPr lang="en-US" dirty="0">
                <a:solidFill>
                  <a:schemeClr val="accent6">
                    <a:lumMod val="75000"/>
                  </a:schemeClr>
                </a:solidFill>
                <a:latin typeface="Arial" charset="0"/>
                <a:ea typeface="Arial" charset="0"/>
                <a:cs typeface="Arial" charset="0"/>
              </a:rPr>
              <a:t>-variation</a:t>
            </a:r>
            <a:endParaRPr lang="en-US" i="1" dirty="0">
              <a:solidFill>
                <a:schemeClr val="accent6">
                  <a:lumMod val="75000"/>
                </a:schemeClr>
              </a:solidFill>
              <a:latin typeface="Arial" charset="0"/>
              <a:ea typeface="Arial" charset="0"/>
              <a:cs typeface="Arial" charset="0"/>
            </a:endParaRPr>
          </a:p>
        </p:txBody>
      </p:sp>
      <p:sp>
        <p:nvSpPr>
          <p:cNvPr id="21" name="TextBox 20"/>
          <p:cNvSpPr txBox="1"/>
          <p:nvPr/>
        </p:nvSpPr>
        <p:spPr>
          <a:xfrm>
            <a:off x="3878033" y="2421621"/>
            <a:ext cx="2828800" cy="369332"/>
          </a:xfrm>
          <a:prstGeom prst="rect">
            <a:avLst/>
          </a:prstGeom>
          <a:noFill/>
        </p:spPr>
        <p:txBody>
          <a:bodyPr wrap="square" rtlCol="0">
            <a:spAutoFit/>
          </a:bodyPr>
          <a:lstStyle/>
          <a:p>
            <a:pPr algn="ctr"/>
            <a:r>
              <a:rPr lang="en-US">
                <a:solidFill>
                  <a:schemeClr val="accent6">
                    <a:lumMod val="75000"/>
                  </a:schemeClr>
                </a:solidFill>
                <a:latin typeface="Arial" charset="0"/>
                <a:ea typeface="Arial" charset="0"/>
                <a:cs typeface="Arial" charset="0"/>
              </a:rPr>
              <a:t>Diagrams</a:t>
            </a:r>
            <a:endParaRPr lang="en-US" dirty="0">
              <a:solidFill>
                <a:schemeClr val="accent6">
                  <a:lumMod val="75000"/>
                </a:schemeClr>
              </a:solidFill>
              <a:latin typeface="Arial" charset="0"/>
              <a:ea typeface="Arial" charset="0"/>
              <a:cs typeface="Arial" charset="0"/>
            </a:endParaRPr>
          </a:p>
        </p:txBody>
      </p:sp>
      <p:sp>
        <p:nvSpPr>
          <p:cNvPr id="22" name="Rounded Rectangle 21"/>
          <p:cNvSpPr/>
          <p:nvPr/>
        </p:nvSpPr>
        <p:spPr>
          <a:xfrm>
            <a:off x="536731" y="3436073"/>
            <a:ext cx="6110812" cy="649698"/>
          </a:xfrm>
          <a:prstGeom prst="roundRect">
            <a:avLst>
              <a:gd name="adj" fmla="val 9854"/>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B050"/>
                </a:solidFill>
                <a:latin typeface="Arial" charset="0"/>
                <a:ea typeface="Arial" charset="0"/>
                <a:cs typeface="Arial" charset="0"/>
              </a:rPr>
              <a:t>Agreement</a:t>
            </a:r>
          </a:p>
        </p:txBody>
      </p:sp>
      <p:sp>
        <p:nvSpPr>
          <p:cNvPr id="23" name="Rounded Rectangle 22"/>
          <p:cNvSpPr/>
          <p:nvPr/>
        </p:nvSpPr>
        <p:spPr>
          <a:xfrm>
            <a:off x="536731" y="4182998"/>
            <a:ext cx="6110812" cy="649698"/>
          </a:xfrm>
          <a:prstGeom prst="roundRect">
            <a:avLst>
              <a:gd name="adj" fmla="val 9854"/>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B050"/>
                </a:solidFill>
                <a:latin typeface="Arial" charset="0"/>
                <a:ea typeface="Arial" charset="0"/>
                <a:cs typeface="Arial" charset="0"/>
              </a:rPr>
              <a:t>Agreement</a:t>
            </a:r>
          </a:p>
        </p:txBody>
      </p:sp>
      <p:sp>
        <p:nvSpPr>
          <p:cNvPr id="24" name="Rounded Rectangle 23"/>
          <p:cNvSpPr/>
          <p:nvPr/>
        </p:nvSpPr>
        <p:spPr>
          <a:xfrm>
            <a:off x="536731" y="4933290"/>
            <a:ext cx="6110812" cy="649698"/>
          </a:xfrm>
          <a:prstGeom prst="roundRect">
            <a:avLst>
              <a:gd name="adj" fmla="val 9854"/>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B050"/>
                </a:solidFill>
                <a:latin typeface="Arial" charset="0"/>
                <a:ea typeface="Arial" charset="0"/>
                <a:cs typeface="Arial" charset="0"/>
              </a:rPr>
              <a:t>Agreement</a:t>
            </a:r>
          </a:p>
        </p:txBody>
      </p:sp>
      <p:sp>
        <p:nvSpPr>
          <p:cNvPr id="25" name="Rounded Rectangle 24"/>
          <p:cNvSpPr/>
          <p:nvPr/>
        </p:nvSpPr>
        <p:spPr>
          <a:xfrm>
            <a:off x="536731" y="5658643"/>
            <a:ext cx="6110812" cy="649698"/>
          </a:xfrm>
          <a:prstGeom prst="roundRect">
            <a:avLst>
              <a:gd name="adj" fmla="val 9854"/>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B050"/>
                </a:solidFill>
                <a:latin typeface="Arial" charset="0"/>
                <a:ea typeface="Arial" charset="0"/>
                <a:cs typeface="Arial" charset="0"/>
              </a:rPr>
              <a:t>Agreement</a:t>
            </a:r>
          </a:p>
        </p:txBody>
      </p:sp>
      <p:sp>
        <p:nvSpPr>
          <p:cNvPr id="3" name="TextBox 2">
            <a:extLst>
              <a:ext uri="{FF2B5EF4-FFF2-40B4-BE49-F238E27FC236}">
                <a16:creationId xmlns:a16="http://schemas.microsoft.com/office/drawing/2014/main" id="{DF293074-EA92-42F3-74B1-FF9F85692108}"/>
              </a:ext>
            </a:extLst>
          </p:cNvPr>
          <p:cNvSpPr txBox="1"/>
          <p:nvPr/>
        </p:nvSpPr>
        <p:spPr>
          <a:xfrm>
            <a:off x="100208" y="6442847"/>
            <a:ext cx="6307020" cy="369332"/>
          </a:xfrm>
          <a:prstGeom prst="rect">
            <a:avLst/>
          </a:prstGeom>
          <a:noFill/>
        </p:spPr>
        <p:txBody>
          <a:bodyPr wrap="square" rtlCol="0">
            <a:spAutoFit/>
          </a:bodyPr>
          <a:lstStyle/>
          <a:p>
            <a:pPr algn="r"/>
            <a:r>
              <a:rPr lang="en-US" dirty="0">
                <a:solidFill>
                  <a:srgbClr val="0070C0"/>
                </a:solidFill>
                <a:latin typeface="Arial" charset="0"/>
                <a:ea typeface="Arial" charset="0"/>
                <a:cs typeface="Arial" charset="0"/>
              </a:rPr>
              <a:t>Hirata, Doran, Knowles and Ortiz, </a:t>
            </a:r>
            <a:r>
              <a:rPr lang="en-US" i="1" dirty="0">
                <a:solidFill>
                  <a:srgbClr val="0070C0"/>
                </a:solidFill>
                <a:latin typeface="Arial" charset="0"/>
                <a:ea typeface="Arial" charset="0"/>
                <a:cs typeface="Arial" charset="0"/>
              </a:rPr>
              <a:t>J. Chem. Phys. </a:t>
            </a:r>
            <a:r>
              <a:rPr lang="en-US" dirty="0">
                <a:solidFill>
                  <a:srgbClr val="0070C0"/>
                </a:solidFill>
                <a:latin typeface="Arial" charset="0"/>
                <a:ea typeface="Arial" charset="0"/>
                <a:cs typeface="Arial" charset="0"/>
              </a:rPr>
              <a:t>(2017)</a:t>
            </a:r>
          </a:p>
        </p:txBody>
      </p:sp>
    </p:spTree>
    <p:extLst>
      <p:ext uri="{BB962C8B-B14F-4D97-AF65-F5344CB8AC3E}">
        <p14:creationId xmlns:p14="http://schemas.microsoft.com/office/powerpoint/2010/main" val="1510582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415830" y="2982383"/>
            <a:ext cx="8420161" cy="3148910"/>
          </a:xfrm>
          <a:prstGeom prst="roundRect">
            <a:avLst>
              <a:gd name="adj" fmla="val 9970"/>
            </a:avLst>
          </a:prstGeom>
          <a:solidFill>
            <a:schemeClr val="accent4">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 name="Title 1"/>
          <p:cNvSpPr>
            <a:spLocks noGrp="1"/>
          </p:cNvSpPr>
          <p:nvPr>
            <p:ph type="title"/>
          </p:nvPr>
        </p:nvSpPr>
        <p:spPr/>
        <p:txBody>
          <a:bodyPr>
            <a:normAutofit/>
          </a:bodyPr>
          <a:lstStyle/>
          <a:p>
            <a:r>
              <a:rPr lang="en-US" dirty="0"/>
              <a:t>General-order MBGF #3: recursion 1</a:t>
            </a:r>
          </a:p>
        </p:txBody>
      </p:sp>
      <p:sp>
        <p:nvSpPr>
          <p:cNvPr id="29" name="Rounded Rectangle 28"/>
          <p:cNvSpPr/>
          <p:nvPr/>
        </p:nvSpPr>
        <p:spPr>
          <a:xfrm>
            <a:off x="3838407" y="1932159"/>
            <a:ext cx="2429605" cy="421745"/>
          </a:xfrm>
          <a:prstGeom prst="roundRect">
            <a:avLst>
              <a:gd name="adj" fmla="val 9854"/>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pic>
        <p:nvPicPr>
          <p:cNvPr id="5" name="Picture 4"/>
          <p:cNvPicPr>
            <a:picLocks noChangeAspect="1"/>
          </p:cNvPicPr>
          <p:nvPr/>
        </p:nvPicPr>
        <p:blipFill>
          <a:blip r:embed="rId2"/>
          <a:stretch>
            <a:fillRect/>
          </a:stretch>
        </p:blipFill>
        <p:spPr>
          <a:xfrm>
            <a:off x="975714" y="1953854"/>
            <a:ext cx="7124700" cy="800100"/>
          </a:xfrm>
          <a:prstGeom prst="rect">
            <a:avLst/>
          </a:prstGeom>
        </p:spPr>
      </p:pic>
      <p:pic>
        <p:nvPicPr>
          <p:cNvPr id="6" name="Picture 5"/>
          <p:cNvPicPr>
            <a:picLocks noChangeAspect="1"/>
          </p:cNvPicPr>
          <p:nvPr/>
        </p:nvPicPr>
        <p:blipFill>
          <a:blip r:embed="rId3"/>
          <a:stretch>
            <a:fillRect/>
          </a:stretch>
        </p:blipFill>
        <p:spPr>
          <a:xfrm>
            <a:off x="548640" y="5536975"/>
            <a:ext cx="4107180" cy="441960"/>
          </a:xfrm>
          <a:prstGeom prst="rect">
            <a:avLst/>
          </a:prstGeom>
        </p:spPr>
      </p:pic>
      <p:pic>
        <p:nvPicPr>
          <p:cNvPr id="8" name="Picture 7"/>
          <p:cNvPicPr>
            <a:picLocks noChangeAspect="1"/>
          </p:cNvPicPr>
          <p:nvPr/>
        </p:nvPicPr>
        <p:blipFill>
          <a:blip r:embed="rId4"/>
          <a:stretch>
            <a:fillRect/>
          </a:stretch>
        </p:blipFill>
        <p:spPr>
          <a:xfrm>
            <a:off x="975714" y="3261088"/>
            <a:ext cx="3139440" cy="274320"/>
          </a:xfrm>
          <a:prstGeom prst="rect">
            <a:avLst/>
          </a:prstGeom>
        </p:spPr>
      </p:pic>
      <p:pic>
        <p:nvPicPr>
          <p:cNvPr id="10" name="Picture 9"/>
          <p:cNvPicPr>
            <a:picLocks noChangeAspect="1"/>
          </p:cNvPicPr>
          <p:nvPr/>
        </p:nvPicPr>
        <p:blipFill>
          <a:blip r:embed="rId5"/>
          <a:stretch>
            <a:fillRect/>
          </a:stretch>
        </p:blipFill>
        <p:spPr>
          <a:xfrm>
            <a:off x="5324633" y="5422675"/>
            <a:ext cx="3124200" cy="556260"/>
          </a:xfrm>
          <a:prstGeom prst="rect">
            <a:avLst/>
          </a:prstGeom>
        </p:spPr>
      </p:pic>
      <p:pic>
        <p:nvPicPr>
          <p:cNvPr id="17" name="Picture 16"/>
          <p:cNvPicPr>
            <a:picLocks noChangeAspect="1"/>
          </p:cNvPicPr>
          <p:nvPr/>
        </p:nvPicPr>
        <p:blipFill>
          <a:blip r:embed="rId6"/>
          <a:stretch>
            <a:fillRect/>
          </a:stretch>
        </p:blipFill>
        <p:spPr>
          <a:xfrm>
            <a:off x="1962503" y="4695206"/>
            <a:ext cx="5151120" cy="556260"/>
          </a:xfrm>
          <a:prstGeom prst="rect">
            <a:avLst/>
          </a:prstGeom>
        </p:spPr>
      </p:pic>
      <p:pic>
        <p:nvPicPr>
          <p:cNvPr id="18" name="Picture 17"/>
          <p:cNvPicPr>
            <a:picLocks noChangeAspect="1"/>
          </p:cNvPicPr>
          <p:nvPr/>
        </p:nvPicPr>
        <p:blipFill>
          <a:blip r:embed="rId7"/>
          <a:stretch>
            <a:fillRect/>
          </a:stretch>
        </p:blipFill>
        <p:spPr>
          <a:xfrm>
            <a:off x="624840" y="3944673"/>
            <a:ext cx="8061960" cy="563880"/>
          </a:xfrm>
          <a:prstGeom prst="rect">
            <a:avLst/>
          </a:prstGeom>
        </p:spPr>
      </p:pic>
      <p:pic>
        <p:nvPicPr>
          <p:cNvPr id="20" name="Picture 19"/>
          <p:cNvPicPr>
            <a:picLocks noChangeAspect="1"/>
          </p:cNvPicPr>
          <p:nvPr/>
        </p:nvPicPr>
        <p:blipFill>
          <a:blip r:embed="rId8"/>
          <a:stretch>
            <a:fillRect/>
          </a:stretch>
        </p:blipFill>
        <p:spPr>
          <a:xfrm>
            <a:off x="4478813" y="3111886"/>
            <a:ext cx="3970020" cy="556260"/>
          </a:xfrm>
          <a:prstGeom prst="rect">
            <a:avLst/>
          </a:prstGeom>
        </p:spPr>
      </p:pic>
      <p:grpSp>
        <p:nvGrpSpPr>
          <p:cNvPr id="31" name="Group 30"/>
          <p:cNvGrpSpPr/>
          <p:nvPr/>
        </p:nvGrpSpPr>
        <p:grpSpPr>
          <a:xfrm>
            <a:off x="3695133" y="1485524"/>
            <a:ext cx="2550478" cy="820252"/>
            <a:chOff x="4282274" y="1355319"/>
            <a:chExt cx="2550478" cy="820252"/>
          </a:xfrm>
        </p:grpSpPr>
        <p:pic>
          <p:nvPicPr>
            <p:cNvPr id="32" name="Picture 31"/>
            <p:cNvPicPr>
              <a:picLocks noChangeAspect="1"/>
            </p:cNvPicPr>
            <p:nvPr/>
          </p:nvPicPr>
          <p:blipFill>
            <a:blip r:embed="rId9"/>
            <a:stretch>
              <a:fillRect/>
            </a:stretch>
          </p:blipFill>
          <p:spPr>
            <a:xfrm>
              <a:off x="4403774" y="1441802"/>
              <a:ext cx="1516400" cy="343717"/>
            </a:xfrm>
            <a:prstGeom prst="rect">
              <a:avLst/>
            </a:prstGeom>
          </p:spPr>
        </p:pic>
        <p:sp>
          <p:nvSpPr>
            <p:cNvPr id="33" name="Donut 32"/>
            <p:cNvSpPr/>
            <p:nvPr/>
          </p:nvSpPr>
          <p:spPr>
            <a:xfrm flipH="1">
              <a:off x="4282274" y="1355319"/>
              <a:ext cx="1770472" cy="422874"/>
            </a:xfrm>
            <a:prstGeom prst="donut">
              <a:avLst>
                <a:gd name="adj" fmla="val 6887"/>
              </a:avLst>
            </a:prstGeom>
            <a:solidFill>
              <a:schemeClr val="accent5">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cxnSp>
          <p:nvCxnSpPr>
            <p:cNvPr id="34" name="Elbow Connector 29"/>
            <p:cNvCxnSpPr/>
            <p:nvPr/>
          </p:nvCxnSpPr>
          <p:spPr>
            <a:xfrm rot="5400000">
              <a:off x="4306479" y="1822396"/>
              <a:ext cx="450471" cy="255880"/>
            </a:xfrm>
            <a:prstGeom prst="curvedConnector3">
              <a:avLst>
                <a:gd name="adj1" fmla="val 1794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a:off x="5876256" y="1676675"/>
              <a:ext cx="956496" cy="445411"/>
            </a:xfrm>
            <a:prstGeom prst="curvedConnector3">
              <a:avLst>
                <a:gd name="adj1" fmla="val 98303"/>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272BA660-6319-0BAC-275C-5585B6CA9810}"/>
              </a:ext>
            </a:extLst>
          </p:cNvPr>
          <p:cNvSpPr txBox="1"/>
          <p:nvPr/>
        </p:nvSpPr>
        <p:spPr>
          <a:xfrm>
            <a:off x="2730674" y="6391872"/>
            <a:ext cx="6307020" cy="369332"/>
          </a:xfrm>
          <a:prstGeom prst="rect">
            <a:avLst/>
          </a:prstGeom>
          <a:noFill/>
        </p:spPr>
        <p:txBody>
          <a:bodyPr wrap="square" rtlCol="0">
            <a:spAutoFit/>
          </a:bodyPr>
          <a:lstStyle/>
          <a:p>
            <a:pPr algn="r"/>
            <a:r>
              <a:rPr lang="en-US" dirty="0">
                <a:solidFill>
                  <a:srgbClr val="0070C0"/>
                </a:solidFill>
                <a:latin typeface="Arial" charset="0"/>
                <a:ea typeface="Arial" charset="0"/>
                <a:cs typeface="Arial" charset="0"/>
              </a:rPr>
              <a:t>Hirata, Doran, Knowles and Ortiz, </a:t>
            </a:r>
            <a:r>
              <a:rPr lang="en-US" i="1" dirty="0">
                <a:solidFill>
                  <a:srgbClr val="0070C0"/>
                </a:solidFill>
                <a:latin typeface="Arial" charset="0"/>
                <a:ea typeface="Arial" charset="0"/>
                <a:cs typeface="Arial" charset="0"/>
              </a:rPr>
              <a:t>J. Chem. Phys. </a:t>
            </a:r>
            <a:r>
              <a:rPr lang="en-US" dirty="0">
                <a:solidFill>
                  <a:srgbClr val="0070C0"/>
                </a:solidFill>
                <a:latin typeface="Arial" charset="0"/>
                <a:ea typeface="Arial" charset="0"/>
                <a:cs typeface="Arial" charset="0"/>
              </a:rPr>
              <a:t>(2017)</a:t>
            </a:r>
          </a:p>
        </p:txBody>
      </p:sp>
      <p:sp>
        <p:nvSpPr>
          <p:cNvPr id="4" name="TextBox 3">
            <a:extLst>
              <a:ext uri="{FF2B5EF4-FFF2-40B4-BE49-F238E27FC236}">
                <a16:creationId xmlns:a16="http://schemas.microsoft.com/office/drawing/2014/main" id="{AE74AFB6-10E2-B3F8-1FFD-C3235E8DAF0F}"/>
              </a:ext>
            </a:extLst>
          </p:cNvPr>
          <p:cNvSpPr txBox="1"/>
          <p:nvPr/>
        </p:nvSpPr>
        <p:spPr>
          <a:xfrm>
            <a:off x="5168672" y="1194458"/>
            <a:ext cx="3908131" cy="369332"/>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RI insertion of exact wave functions</a:t>
            </a:r>
          </a:p>
        </p:txBody>
      </p:sp>
    </p:spTree>
    <p:extLst>
      <p:ext uri="{BB962C8B-B14F-4D97-AF65-F5344CB8AC3E}">
        <p14:creationId xmlns:p14="http://schemas.microsoft.com/office/powerpoint/2010/main" val="1855739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15904" y="3110534"/>
            <a:ext cx="8168726" cy="2726439"/>
          </a:xfrm>
          <a:prstGeom prst="roundRect">
            <a:avLst>
              <a:gd name="adj" fmla="val 9970"/>
            </a:avLst>
          </a:prstGeom>
          <a:solidFill>
            <a:schemeClr val="accent4">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 name="Title 1"/>
          <p:cNvSpPr>
            <a:spLocks noGrp="1"/>
          </p:cNvSpPr>
          <p:nvPr>
            <p:ph type="title"/>
          </p:nvPr>
        </p:nvSpPr>
        <p:spPr/>
        <p:txBody>
          <a:bodyPr>
            <a:normAutofit/>
          </a:bodyPr>
          <a:lstStyle/>
          <a:p>
            <a:r>
              <a:rPr lang="en-US" dirty="0"/>
              <a:t>General-order MBGF #4: recursion 2</a:t>
            </a:r>
          </a:p>
        </p:txBody>
      </p:sp>
      <p:sp>
        <p:nvSpPr>
          <p:cNvPr id="21" name="TextBox 20"/>
          <p:cNvSpPr txBox="1"/>
          <p:nvPr/>
        </p:nvSpPr>
        <p:spPr>
          <a:xfrm>
            <a:off x="5340633" y="1478322"/>
            <a:ext cx="3908131" cy="369332"/>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RI insertion of Slater determinants</a:t>
            </a:r>
          </a:p>
        </p:txBody>
      </p:sp>
      <p:sp>
        <p:nvSpPr>
          <p:cNvPr id="29" name="Rounded Rectangle 28"/>
          <p:cNvSpPr/>
          <p:nvPr/>
        </p:nvSpPr>
        <p:spPr>
          <a:xfrm>
            <a:off x="3838407" y="2059248"/>
            <a:ext cx="2429605" cy="421745"/>
          </a:xfrm>
          <a:prstGeom prst="roundRect">
            <a:avLst>
              <a:gd name="adj" fmla="val 9854"/>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pic>
        <p:nvPicPr>
          <p:cNvPr id="5" name="Picture 4"/>
          <p:cNvPicPr>
            <a:picLocks noChangeAspect="1"/>
          </p:cNvPicPr>
          <p:nvPr/>
        </p:nvPicPr>
        <p:blipFill>
          <a:blip r:embed="rId2"/>
          <a:stretch>
            <a:fillRect/>
          </a:stretch>
        </p:blipFill>
        <p:spPr>
          <a:xfrm>
            <a:off x="975714" y="2080943"/>
            <a:ext cx="7124700" cy="800100"/>
          </a:xfrm>
          <a:prstGeom prst="rect">
            <a:avLst/>
          </a:prstGeom>
        </p:spPr>
      </p:pic>
      <p:pic>
        <p:nvPicPr>
          <p:cNvPr id="6" name="Picture 5"/>
          <p:cNvPicPr>
            <a:picLocks noChangeAspect="1"/>
          </p:cNvPicPr>
          <p:nvPr/>
        </p:nvPicPr>
        <p:blipFill>
          <a:blip r:embed="rId3"/>
          <a:stretch>
            <a:fillRect/>
          </a:stretch>
        </p:blipFill>
        <p:spPr>
          <a:xfrm>
            <a:off x="713750" y="5141307"/>
            <a:ext cx="4107180" cy="441960"/>
          </a:xfrm>
          <a:prstGeom prst="rect">
            <a:avLst/>
          </a:prstGeom>
        </p:spPr>
      </p:pic>
      <p:pic>
        <p:nvPicPr>
          <p:cNvPr id="8" name="Picture 7"/>
          <p:cNvPicPr>
            <a:picLocks noChangeAspect="1"/>
          </p:cNvPicPr>
          <p:nvPr/>
        </p:nvPicPr>
        <p:blipFill>
          <a:blip r:embed="rId4"/>
          <a:stretch>
            <a:fillRect/>
          </a:stretch>
        </p:blipFill>
        <p:spPr>
          <a:xfrm>
            <a:off x="1423141" y="3436487"/>
            <a:ext cx="3139440" cy="274320"/>
          </a:xfrm>
          <a:prstGeom prst="rect">
            <a:avLst/>
          </a:prstGeom>
        </p:spPr>
      </p:pic>
      <p:pic>
        <p:nvPicPr>
          <p:cNvPr id="10" name="Picture 9"/>
          <p:cNvPicPr>
            <a:picLocks noChangeAspect="1"/>
          </p:cNvPicPr>
          <p:nvPr/>
        </p:nvPicPr>
        <p:blipFill>
          <a:blip r:embed="rId5"/>
          <a:stretch>
            <a:fillRect/>
          </a:stretch>
        </p:blipFill>
        <p:spPr>
          <a:xfrm>
            <a:off x="5270211" y="5077508"/>
            <a:ext cx="3124200" cy="556260"/>
          </a:xfrm>
          <a:prstGeom prst="rect">
            <a:avLst/>
          </a:prstGeom>
        </p:spPr>
      </p:pic>
      <p:pic>
        <p:nvPicPr>
          <p:cNvPr id="3" name="Picture 2"/>
          <p:cNvPicPr>
            <a:picLocks noChangeAspect="1"/>
          </p:cNvPicPr>
          <p:nvPr/>
        </p:nvPicPr>
        <p:blipFill>
          <a:blip r:embed="rId6"/>
          <a:stretch>
            <a:fillRect/>
          </a:stretch>
        </p:blipFill>
        <p:spPr>
          <a:xfrm>
            <a:off x="1597371" y="3896812"/>
            <a:ext cx="5974080" cy="556260"/>
          </a:xfrm>
          <a:prstGeom prst="rect">
            <a:avLst/>
          </a:prstGeom>
        </p:spPr>
      </p:pic>
      <p:pic>
        <p:nvPicPr>
          <p:cNvPr id="4" name="Picture 3"/>
          <p:cNvPicPr>
            <a:picLocks noChangeAspect="1"/>
          </p:cNvPicPr>
          <p:nvPr/>
        </p:nvPicPr>
        <p:blipFill>
          <a:blip r:embed="rId7"/>
          <a:stretch>
            <a:fillRect/>
          </a:stretch>
        </p:blipFill>
        <p:spPr>
          <a:xfrm>
            <a:off x="5426833" y="3436487"/>
            <a:ext cx="2522220" cy="274320"/>
          </a:xfrm>
          <a:prstGeom prst="rect">
            <a:avLst/>
          </a:prstGeom>
        </p:spPr>
      </p:pic>
      <p:pic>
        <p:nvPicPr>
          <p:cNvPr id="7" name="Picture 6"/>
          <p:cNvPicPr>
            <a:picLocks noChangeAspect="1"/>
          </p:cNvPicPr>
          <p:nvPr/>
        </p:nvPicPr>
        <p:blipFill>
          <a:blip r:embed="rId8"/>
          <a:stretch>
            <a:fillRect/>
          </a:stretch>
        </p:blipFill>
        <p:spPr>
          <a:xfrm>
            <a:off x="2336511" y="4608434"/>
            <a:ext cx="4495800" cy="274320"/>
          </a:xfrm>
          <a:prstGeom prst="rect">
            <a:avLst/>
          </a:prstGeom>
        </p:spPr>
      </p:pic>
      <p:grpSp>
        <p:nvGrpSpPr>
          <p:cNvPr id="13" name="Group 12"/>
          <p:cNvGrpSpPr/>
          <p:nvPr/>
        </p:nvGrpSpPr>
        <p:grpSpPr>
          <a:xfrm>
            <a:off x="3695133" y="1612613"/>
            <a:ext cx="2550478" cy="820252"/>
            <a:chOff x="3695133" y="971003"/>
            <a:chExt cx="2550478" cy="820252"/>
          </a:xfrm>
        </p:grpSpPr>
        <p:grpSp>
          <p:nvGrpSpPr>
            <p:cNvPr id="20" name="Group 19"/>
            <p:cNvGrpSpPr/>
            <p:nvPr/>
          </p:nvGrpSpPr>
          <p:grpSpPr>
            <a:xfrm>
              <a:off x="3695133" y="971003"/>
              <a:ext cx="2550478" cy="820252"/>
              <a:chOff x="4282274" y="1355319"/>
              <a:chExt cx="2550478" cy="820252"/>
            </a:xfrm>
          </p:grpSpPr>
          <p:sp>
            <p:nvSpPr>
              <p:cNvPr id="24" name="Donut 23"/>
              <p:cNvSpPr/>
              <p:nvPr/>
            </p:nvSpPr>
            <p:spPr>
              <a:xfrm flipH="1">
                <a:off x="4282274" y="1355319"/>
                <a:ext cx="1770472" cy="422874"/>
              </a:xfrm>
              <a:prstGeom prst="donut">
                <a:avLst>
                  <a:gd name="adj" fmla="val 6887"/>
                </a:avLst>
              </a:prstGeom>
              <a:solidFill>
                <a:schemeClr val="accent5">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cxnSp>
            <p:nvCxnSpPr>
              <p:cNvPr id="25" name="Elbow Connector 29"/>
              <p:cNvCxnSpPr/>
              <p:nvPr/>
            </p:nvCxnSpPr>
            <p:spPr>
              <a:xfrm rot="5400000">
                <a:off x="4306479" y="1822396"/>
                <a:ext cx="450471" cy="255880"/>
              </a:xfrm>
              <a:prstGeom prst="curvedConnector3">
                <a:avLst>
                  <a:gd name="adj1" fmla="val 1794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34"/>
              <p:cNvCxnSpPr/>
              <p:nvPr/>
            </p:nvCxnSpPr>
            <p:spPr>
              <a:xfrm>
                <a:off x="5876256" y="1676675"/>
                <a:ext cx="956496" cy="445411"/>
              </a:xfrm>
              <a:prstGeom prst="curvedConnector3">
                <a:avLst>
                  <a:gd name="adj1" fmla="val 98303"/>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12" name="Picture 11"/>
            <p:cNvPicPr>
              <a:picLocks noChangeAspect="1"/>
            </p:cNvPicPr>
            <p:nvPr/>
          </p:nvPicPr>
          <p:blipFill>
            <a:blip r:embed="rId9"/>
            <a:stretch>
              <a:fillRect/>
            </a:stretch>
          </p:blipFill>
          <p:spPr>
            <a:xfrm>
              <a:off x="3873783" y="1054022"/>
              <a:ext cx="1409700" cy="342900"/>
            </a:xfrm>
            <a:prstGeom prst="rect">
              <a:avLst/>
            </a:prstGeom>
          </p:spPr>
        </p:pic>
      </p:grpSp>
      <p:sp>
        <p:nvSpPr>
          <p:cNvPr id="9" name="TextBox 8">
            <a:extLst>
              <a:ext uri="{FF2B5EF4-FFF2-40B4-BE49-F238E27FC236}">
                <a16:creationId xmlns:a16="http://schemas.microsoft.com/office/drawing/2014/main" id="{19AC35DA-3DBD-36F5-EF8B-0C2C75D22F07}"/>
              </a:ext>
            </a:extLst>
          </p:cNvPr>
          <p:cNvSpPr txBox="1"/>
          <p:nvPr/>
        </p:nvSpPr>
        <p:spPr>
          <a:xfrm>
            <a:off x="2730674" y="6391872"/>
            <a:ext cx="6307020" cy="369332"/>
          </a:xfrm>
          <a:prstGeom prst="rect">
            <a:avLst/>
          </a:prstGeom>
          <a:noFill/>
        </p:spPr>
        <p:txBody>
          <a:bodyPr wrap="square" rtlCol="0">
            <a:spAutoFit/>
          </a:bodyPr>
          <a:lstStyle/>
          <a:p>
            <a:pPr algn="r"/>
            <a:r>
              <a:rPr lang="en-US" dirty="0">
                <a:solidFill>
                  <a:srgbClr val="0070C0"/>
                </a:solidFill>
                <a:latin typeface="Arial" charset="0"/>
                <a:ea typeface="Arial" charset="0"/>
                <a:cs typeface="Arial" charset="0"/>
              </a:rPr>
              <a:t>Hirata, Doran, Knowles and Ortiz, </a:t>
            </a:r>
            <a:r>
              <a:rPr lang="en-US" i="1" dirty="0">
                <a:solidFill>
                  <a:srgbClr val="0070C0"/>
                </a:solidFill>
                <a:latin typeface="Arial" charset="0"/>
                <a:ea typeface="Arial" charset="0"/>
                <a:cs typeface="Arial" charset="0"/>
              </a:rPr>
              <a:t>J. Chem. Phys. </a:t>
            </a:r>
            <a:r>
              <a:rPr lang="en-US" dirty="0">
                <a:solidFill>
                  <a:srgbClr val="0070C0"/>
                </a:solidFill>
                <a:latin typeface="Arial" charset="0"/>
                <a:ea typeface="Arial" charset="0"/>
                <a:cs typeface="Arial" charset="0"/>
              </a:rPr>
              <a:t>(2017)</a:t>
            </a:r>
          </a:p>
        </p:txBody>
      </p:sp>
    </p:spTree>
    <p:extLst>
      <p:ext uri="{BB962C8B-B14F-4D97-AF65-F5344CB8AC3E}">
        <p14:creationId xmlns:p14="http://schemas.microsoft.com/office/powerpoint/2010/main" val="857261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363414" y="3060482"/>
            <a:ext cx="8420161" cy="3073891"/>
          </a:xfrm>
          <a:prstGeom prst="roundRect">
            <a:avLst>
              <a:gd name="adj" fmla="val 9970"/>
            </a:avLst>
          </a:prstGeom>
          <a:solidFill>
            <a:schemeClr val="accent4">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 name="Title 1"/>
          <p:cNvSpPr>
            <a:spLocks noGrp="1"/>
          </p:cNvSpPr>
          <p:nvPr>
            <p:ph type="title"/>
          </p:nvPr>
        </p:nvSpPr>
        <p:spPr/>
        <p:txBody>
          <a:bodyPr>
            <a:normAutofit/>
          </a:bodyPr>
          <a:lstStyle/>
          <a:p>
            <a:r>
              <a:rPr lang="en-US" dirty="0"/>
              <a:t>General-order MBGF #5: recursion 3</a:t>
            </a:r>
          </a:p>
        </p:txBody>
      </p:sp>
      <p:sp>
        <p:nvSpPr>
          <p:cNvPr id="29" name="Rounded Rectangle 28"/>
          <p:cNvSpPr/>
          <p:nvPr/>
        </p:nvSpPr>
        <p:spPr>
          <a:xfrm>
            <a:off x="3785991" y="1890010"/>
            <a:ext cx="2429605" cy="421745"/>
          </a:xfrm>
          <a:prstGeom prst="roundRect">
            <a:avLst>
              <a:gd name="adj" fmla="val 9854"/>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pic>
        <p:nvPicPr>
          <p:cNvPr id="5" name="Picture 4"/>
          <p:cNvPicPr>
            <a:picLocks noChangeAspect="1"/>
          </p:cNvPicPr>
          <p:nvPr/>
        </p:nvPicPr>
        <p:blipFill>
          <a:blip r:embed="rId2"/>
          <a:stretch>
            <a:fillRect/>
          </a:stretch>
        </p:blipFill>
        <p:spPr>
          <a:xfrm>
            <a:off x="923298" y="1911705"/>
            <a:ext cx="7124700" cy="800100"/>
          </a:xfrm>
          <a:prstGeom prst="rect">
            <a:avLst/>
          </a:prstGeom>
        </p:spPr>
      </p:pic>
      <p:pic>
        <p:nvPicPr>
          <p:cNvPr id="6" name="Picture 5"/>
          <p:cNvPicPr>
            <a:picLocks noChangeAspect="1"/>
          </p:cNvPicPr>
          <p:nvPr/>
        </p:nvPicPr>
        <p:blipFill>
          <a:blip r:embed="rId3"/>
          <a:stretch>
            <a:fillRect/>
          </a:stretch>
        </p:blipFill>
        <p:spPr>
          <a:xfrm>
            <a:off x="620461" y="5580936"/>
            <a:ext cx="4107180" cy="441960"/>
          </a:xfrm>
          <a:prstGeom prst="rect">
            <a:avLst/>
          </a:prstGeom>
        </p:spPr>
      </p:pic>
      <p:pic>
        <p:nvPicPr>
          <p:cNvPr id="8" name="Picture 7"/>
          <p:cNvPicPr>
            <a:picLocks noChangeAspect="1"/>
          </p:cNvPicPr>
          <p:nvPr/>
        </p:nvPicPr>
        <p:blipFill>
          <a:blip r:embed="rId4"/>
          <a:stretch>
            <a:fillRect/>
          </a:stretch>
        </p:blipFill>
        <p:spPr>
          <a:xfrm>
            <a:off x="879755" y="3357305"/>
            <a:ext cx="3139440" cy="274320"/>
          </a:xfrm>
          <a:prstGeom prst="rect">
            <a:avLst/>
          </a:prstGeom>
        </p:spPr>
      </p:pic>
      <p:pic>
        <p:nvPicPr>
          <p:cNvPr id="10" name="Picture 9"/>
          <p:cNvPicPr>
            <a:picLocks noChangeAspect="1"/>
          </p:cNvPicPr>
          <p:nvPr/>
        </p:nvPicPr>
        <p:blipFill>
          <a:blip r:embed="rId5"/>
          <a:stretch>
            <a:fillRect/>
          </a:stretch>
        </p:blipFill>
        <p:spPr>
          <a:xfrm>
            <a:off x="5396454" y="5466636"/>
            <a:ext cx="3124200" cy="556260"/>
          </a:xfrm>
          <a:prstGeom prst="rect">
            <a:avLst/>
          </a:prstGeom>
        </p:spPr>
      </p:pic>
      <p:pic>
        <p:nvPicPr>
          <p:cNvPr id="20" name="Picture 19"/>
          <p:cNvPicPr>
            <a:picLocks noChangeAspect="1"/>
          </p:cNvPicPr>
          <p:nvPr/>
        </p:nvPicPr>
        <p:blipFill>
          <a:blip r:embed="rId6"/>
          <a:stretch>
            <a:fillRect/>
          </a:stretch>
        </p:blipFill>
        <p:spPr>
          <a:xfrm>
            <a:off x="4382854" y="3208103"/>
            <a:ext cx="3970020" cy="556260"/>
          </a:xfrm>
          <a:prstGeom prst="rect">
            <a:avLst/>
          </a:prstGeom>
        </p:spPr>
      </p:pic>
      <p:sp>
        <p:nvSpPr>
          <p:cNvPr id="28" name="TextBox 27"/>
          <p:cNvSpPr txBox="1"/>
          <p:nvPr/>
        </p:nvSpPr>
        <p:spPr>
          <a:xfrm>
            <a:off x="6770557" y="3917739"/>
            <a:ext cx="2267137" cy="369332"/>
          </a:xfrm>
          <a:prstGeom prst="rect">
            <a:avLst/>
          </a:prstGeom>
          <a:noFill/>
        </p:spPr>
        <p:txBody>
          <a:bodyPr wrap="square" rtlCol="0">
            <a:spAutoFit/>
          </a:bodyPr>
          <a:lstStyle/>
          <a:p>
            <a:pPr algn="ctr"/>
            <a:r>
              <a:rPr lang="en-US" dirty="0" err="1">
                <a:solidFill>
                  <a:schemeClr val="accent6">
                    <a:lumMod val="75000"/>
                  </a:schemeClr>
                </a:solidFill>
                <a:latin typeface="Symbol" charset="2"/>
                <a:ea typeface="Symbol" charset="2"/>
                <a:cs typeface="Symbol" charset="2"/>
              </a:rPr>
              <a:t>D</a:t>
            </a:r>
            <a:r>
              <a:rPr lang="en-US" dirty="0" err="1">
                <a:solidFill>
                  <a:schemeClr val="accent6">
                    <a:lumMod val="75000"/>
                  </a:schemeClr>
                </a:solidFill>
                <a:latin typeface="Arial" charset="0"/>
                <a:ea typeface="Arial" charset="0"/>
                <a:cs typeface="Arial" charset="0"/>
              </a:rPr>
              <a:t>MP</a:t>
            </a:r>
            <a:r>
              <a:rPr lang="en-US" i="1" dirty="0" err="1">
                <a:solidFill>
                  <a:schemeClr val="accent6">
                    <a:lumMod val="75000"/>
                  </a:schemeClr>
                </a:solidFill>
                <a:latin typeface="Arial" charset="0"/>
                <a:ea typeface="Arial" charset="0"/>
                <a:cs typeface="Arial" charset="0"/>
              </a:rPr>
              <a:t>n</a:t>
            </a:r>
            <a:endParaRPr lang="en-US" dirty="0">
              <a:solidFill>
                <a:schemeClr val="accent6">
                  <a:lumMod val="75000"/>
                </a:schemeClr>
              </a:solidFill>
              <a:latin typeface="Arial" charset="0"/>
              <a:ea typeface="Arial" charset="0"/>
              <a:cs typeface="Arial" charset="0"/>
            </a:endParaRPr>
          </a:p>
        </p:txBody>
      </p:sp>
      <p:sp>
        <p:nvSpPr>
          <p:cNvPr id="19" name="Donut 18"/>
          <p:cNvSpPr/>
          <p:nvPr/>
        </p:nvSpPr>
        <p:spPr>
          <a:xfrm>
            <a:off x="6030588" y="3765234"/>
            <a:ext cx="1520372" cy="634603"/>
          </a:xfrm>
          <a:prstGeom prst="donut">
            <a:avLst>
              <a:gd name="adj" fmla="val 6887"/>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grpSp>
        <p:nvGrpSpPr>
          <p:cNvPr id="38" name="Group 37"/>
          <p:cNvGrpSpPr/>
          <p:nvPr/>
        </p:nvGrpSpPr>
        <p:grpSpPr>
          <a:xfrm>
            <a:off x="3642717" y="1443375"/>
            <a:ext cx="2550478" cy="820252"/>
            <a:chOff x="3695133" y="971003"/>
            <a:chExt cx="2550478" cy="820252"/>
          </a:xfrm>
        </p:grpSpPr>
        <p:grpSp>
          <p:nvGrpSpPr>
            <p:cNvPr id="32" name="Group 31"/>
            <p:cNvGrpSpPr/>
            <p:nvPr/>
          </p:nvGrpSpPr>
          <p:grpSpPr>
            <a:xfrm>
              <a:off x="3695133" y="971003"/>
              <a:ext cx="2550478" cy="820252"/>
              <a:chOff x="4282274" y="1355319"/>
              <a:chExt cx="2550478" cy="820252"/>
            </a:xfrm>
          </p:grpSpPr>
          <p:sp>
            <p:nvSpPr>
              <p:cNvPr id="34" name="Donut 33"/>
              <p:cNvSpPr/>
              <p:nvPr/>
            </p:nvSpPr>
            <p:spPr>
              <a:xfrm flipH="1">
                <a:off x="4282274" y="1355319"/>
                <a:ext cx="1770472" cy="422874"/>
              </a:xfrm>
              <a:prstGeom prst="donut">
                <a:avLst>
                  <a:gd name="adj" fmla="val 6887"/>
                </a:avLst>
              </a:prstGeom>
              <a:solidFill>
                <a:schemeClr val="accent5">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cxnSp>
            <p:nvCxnSpPr>
              <p:cNvPr id="35" name="Elbow Connector 29"/>
              <p:cNvCxnSpPr/>
              <p:nvPr/>
            </p:nvCxnSpPr>
            <p:spPr>
              <a:xfrm rot="5400000">
                <a:off x="4306479" y="1822396"/>
                <a:ext cx="450471" cy="255880"/>
              </a:xfrm>
              <a:prstGeom prst="curvedConnector3">
                <a:avLst>
                  <a:gd name="adj1" fmla="val 1794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4"/>
              <p:cNvCxnSpPr/>
              <p:nvPr/>
            </p:nvCxnSpPr>
            <p:spPr>
              <a:xfrm>
                <a:off x="5876256" y="1676675"/>
                <a:ext cx="956496" cy="445411"/>
              </a:xfrm>
              <a:prstGeom prst="curvedConnector3">
                <a:avLst>
                  <a:gd name="adj1" fmla="val 98303"/>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p:cNvPicPr>
              <a:picLocks noChangeAspect="1"/>
            </p:cNvPicPr>
            <p:nvPr/>
          </p:nvPicPr>
          <p:blipFill>
            <a:blip r:embed="rId7"/>
            <a:stretch>
              <a:fillRect/>
            </a:stretch>
          </p:blipFill>
          <p:spPr>
            <a:xfrm>
              <a:off x="3844314" y="1046395"/>
              <a:ext cx="1422400" cy="342900"/>
            </a:xfrm>
            <a:prstGeom prst="rect">
              <a:avLst/>
            </a:prstGeom>
          </p:spPr>
        </p:pic>
      </p:grpSp>
      <p:pic>
        <p:nvPicPr>
          <p:cNvPr id="39" name="Picture 38"/>
          <p:cNvPicPr>
            <a:picLocks noChangeAspect="1"/>
          </p:cNvPicPr>
          <p:nvPr/>
        </p:nvPicPr>
        <p:blipFill>
          <a:blip r:embed="rId8"/>
          <a:stretch>
            <a:fillRect/>
          </a:stretch>
        </p:blipFill>
        <p:spPr>
          <a:xfrm>
            <a:off x="1428395" y="3922510"/>
            <a:ext cx="6027420" cy="899160"/>
          </a:xfrm>
          <a:prstGeom prst="rect">
            <a:avLst/>
          </a:prstGeom>
        </p:spPr>
      </p:pic>
      <p:pic>
        <p:nvPicPr>
          <p:cNvPr id="40" name="Picture 39"/>
          <p:cNvPicPr>
            <a:picLocks noChangeAspect="1"/>
          </p:cNvPicPr>
          <p:nvPr/>
        </p:nvPicPr>
        <p:blipFill>
          <a:blip r:embed="rId9"/>
          <a:stretch>
            <a:fillRect/>
          </a:stretch>
        </p:blipFill>
        <p:spPr>
          <a:xfrm>
            <a:off x="2188434" y="4851861"/>
            <a:ext cx="4770120" cy="556260"/>
          </a:xfrm>
          <a:prstGeom prst="rect">
            <a:avLst/>
          </a:prstGeom>
        </p:spPr>
      </p:pic>
      <p:sp>
        <p:nvSpPr>
          <p:cNvPr id="3" name="TextBox 2">
            <a:extLst>
              <a:ext uri="{FF2B5EF4-FFF2-40B4-BE49-F238E27FC236}">
                <a16:creationId xmlns:a16="http://schemas.microsoft.com/office/drawing/2014/main" id="{C3001197-ED10-7E2B-9832-AE4758EC5692}"/>
              </a:ext>
            </a:extLst>
          </p:cNvPr>
          <p:cNvSpPr txBox="1"/>
          <p:nvPr/>
        </p:nvSpPr>
        <p:spPr>
          <a:xfrm>
            <a:off x="2730674" y="6391872"/>
            <a:ext cx="6307020" cy="369332"/>
          </a:xfrm>
          <a:prstGeom prst="rect">
            <a:avLst/>
          </a:prstGeom>
          <a:noFill/>
        </p:spPr>
        <p:txBody>
          <a:bodyPr wrap="square" rtlCol="0">
            <a:spAutoFit/>
          </a:bodyPr>
          <a:lstStyle/>
          <a:p>
            <a:pPr algn="r"/>
            <a:r>
              <a:rPr lang="en-US" dirty="0">
                <a:solidFill>
                  <a:srgbClr val="0070C0"/>
                </a:solidFill>
                <a:latin typeface="Arial" charset="0"/>
                <a:ea typeface="Arial" charset="0"/>
                <a:cs typeface="Arial" charset="0"/>
              </a:rPr>
              <a:t>Hirata, Doran, Knowles and Ortiz, </a:t>
            </a:r>
            <a:r>
              <a:rPr lang="en-US" i="1" dirty="0">
                <a:solidFill>
                  <a:srgbClr val="0070C0"/>
                </a:solidFill>
                <a:latin typeface="Arial" charset="0"/>
                <a:ea typeface="Arial" charset="0"/>
                <a:cs typeface="Arial" charset="0"/>
              </a:rPr>
              <a:t>J. Chem. Phys. </a:t>
            </a:r>
            <a:r>
              <a:rPr lang="en-US" dirty="0">
                <a:solidFill>
                  <a:srgbClr val="0070C0"/>
                </a:solidFill>
                <a:latin typeface="Arial" charset="0"/>
                <a:ea typeface="Arial" charset="0"/>
                <a:cs typeface="Arial" charset="0"/>
              </a:rPr>
              <a:t>(2017)</a:t>
            </a:r>
          </a:p>
        </p:txBody>
      </p:sp>
      <p:sp>
        <p:nvSpPr>
          <p:cNvPr id="4" name="TextBox 3">
            <a:extLst>
              <a:ext uri="{FF2B5EF4-FFF2-40B4-BE49-F238E27FC236}">
                <a16:creationId xmlns:a16="http://schemas.microsoft.com/office/drawing/2014/main" id="{12827057-B96E-62B8-9806-BD7B55E18688}"/>
              </a:ext>
            </a:extLst>
          </p:cNvPr>
          <p:cNvSpPr txBox="1"/>
          <p:nvPr/>
        </p:nvSpPr>
        <p:spPr>
          <a:xfrm>
            <a:off x="5396455" y="1353136"/>
            <a:ext cx="2956420" cy="369332"/>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Biorthogonal RI insertion</a:t>
            </a:r>
          </a:p>
        </p:txBody>
      </p:sp>
    </p:spTree>
    <p:extLst>
      <p:ext uri="{BB962C8B-B14F-4D97-AF65-F5344CB8AC3E}">
        <p14:creationId xmlns:p14="http://schemas.microsoft.com/office/powerpoint/2010/main" val="278655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Linked-diagram theorem</a:t>
            </a:r>
          </a:p>
        </p:txBody>
      </p:sp>
      <p:sp>
        <p:nvSpPr>
          <p:cNvPr id="25" name="TextBox 24"/>
          <p:cNvSpPr txBox="1"/>
          <p:nvPr/>
        </p:nvSpPr>
        <p:spPr>
          <a:xfrm>
            <a:off x="91440" y="5426547"/>
            <a:ext cx="8946254" cy="646331"/>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Unlinked diagrams mutually cancel exactly, justifying the diagrammatic </a:t>
            </a:r>
            <a:r>
              <a:rPr lang="en-US" b="1" dirty="0">
                <a:solidFill>
                  <a:schemeClr val="accent3">
                    <a:lumMod val="75000"/>
                  </a:schemeClr>
                </a:solidFill>
                <a:latin typeface="Arial" charset="0"/>
                <a:ea typeface="Arial" charset="0"/>
                <a:cs typeface="Arial" charset="0"/>
              </a:rPr>
              <a:t>rule #1</a:t>
            </a:r>
            <a:r>
              <a:rPr lang="en-US" dirty="0">
                <a:solidFill>
                  <a:schemeClr val="accent3">
                    <a:lumMod val="75000"/>
                  </a:schemeClr>
                </a:solidFill>
                <a:latin typeface="Arial" charset="0"/>
                <a:ea typeface="Arial" charset="0"/>
                <a:cs typeface="Arial" charset="0"/>
              </a:rPr>
              <a:t> (linked-only) and size consistency.</a:t>
            </a:r>
          </a:p>
        </p:txBody>
      </p:sp>
      <p:sp>
        <p:nvSpPr>
          <p:cNvPr id="15" name="Rounded Rectangle 14"/>
          <p:cNvSpPr/>
          <p:nvPr/>
        </p:nvSpPr>
        <p:spPr>
          <a:xfrm>
            <a:off x="518074" y="1321452"/>
            <a:ext cx="8168726" cy="2369645"/>
          </a:xfrm>
          <a:prstGeom prst="roundRect">
            <a:avLst>
              <a:gd name="adj" fmla="val 9970"/>
            </a:avLst>
          </a:prstGeom>
          <a:solidFill>
            <a:schemeClr val="accent4">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pic>
        <p:nvPicPr>
          <p:cNvPr id="16" name="Picture 15"/>
          <p:cNvPicPr>
            <a:picLocks noChangeAspect="1"/>
          </p:cNvPicPr>
          <p:nvPr/>
        </p:nvPicPr>
        <p:blipFill>
          <a:blip r:embed="rId2"/>
          <a:stretch>
            <a:fillRect/>
          </a:stretch>
        </p:blipFill>
        <p:spPr>
          <a:xfrm>
            <a:off x="715920" y="3111093"/>
            <a:ext cx="4107180" cy="441960"/>
          </a:xfrm>
          <a:prstGeom prst="rect">
            <a:avLst/>
          </a:prstGeom>
        </p:spPr>
      </p:pic>
      <p:pic>
        <p:nvPicPr>
          <p:cNvPr id="17" name="Picture 16"/>
          <p:cNvPicPr>
            <a:picLocks noChangeAspect="1"/>
          </p:cNvPicPr>
          <p:nvPr/>
        </p:nvPicPr>
        <p:blipFill>
          <a:blip r:embed="rId3"/>
          <a:stretch>
            <a:fillRect/>
          </a:stretch>
        </p:blipFill>
        <p:spPr>
          <a:xfrm>
            <a:off x="1425311" y="1406273"/>
            <a:ext cx="3139440" cy="274320"/>
          </a:xfrm>
          <a:prstGeom prst="rect">
            <a:avLst/>
          </a:prstGeom>
        </p:spPr>
      </p:pic>
      <p:pic>
        <p:nvPicPr>
          <p:cNvPr id="18" name="Picture 17"/>
          <p:cNvPicPr>
            <a:picLocks noChangeAspect="1"/>
          </p:cNvPicPr>
          <p:nvPr/>
        </p:nvPicPr>
        <p:blipFill>
          <a:blip r:embed="rId4"/>
          <a:stretch>
            <a:fillRect/>
          </a:stretch>
        </p:blipFill>
        <p:spPr>
          <a:xfrm>
            <a:off x="5272381" y="3047294"/>
            <a:ext cx="3124200" cy="556260"/>
          </a:xfrm>
          <a:prstGeom prst="rect">
            <a:avLst/>
          </a:prstGeom>
        </p:spPr>
      </p:pic>
      <p:sp>
        <p:nvSpPr>
          <p:cNvPr id="23" name="Rounded Rectangle 22"/>
          <p:cNvSpPr/>
          <p:nvPr/>
        </p:nvSpPr>
        <p:spPr>
          <a:xfrm>
            <a:off x="5366095" y="1872768"/>
            <a:ext cx="2268400" cy="558813"/>
          </a:xfrm>
          <a:prstGeom prst="roundRect">
            <a:avLst>
              <a:gd name="adj" fmla="val 9970"/>
            </a:avLst>
          </a:prstGeom>
          <a:solidFill>
            <a:schemeClr val="accent2">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9" name="Rounded Rectangle 28"/>
          <p:cNvSpPr/>
          <p:nvPr/>
        </p:nvSpPr>
        <p:spPr>
          <a:xfrm>
            <a:off x="7037605" y="3032348"/>
            <a:ext cx="1433283" cy="558813"/>
          </a:xfrm>
          <a:prstGeom prst="roundRect">
            <a:avLst>
              <a:gd name="adj" fmla="val 9970"/>
            </a:avLst>
          </a:prstGeom>
          <a:solidFill>
            <a:schemeClr val="accent2">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pic>
        <p:nvPicPr>
          <p:cNvPr id="6" name="Picture 5"/>
          <p:cNvPicPr>
            <a:picLocks noChangeAspect="1"/>
          </p:cNvPicPr>
          <p:nvPr/>
        </p:nvPicPr>
        <p:blipFill>
          <a:blip r:embed="rId5"/>
          <a:stretch>
            <a:fillRect/>
          </a:stretch>
        </p:blipFill>
        <p:spPr>
          <a:xfrm>
            <a:off x="1185647" y="3725774"/>
            <a:ext cx="6801867" cy="1658778"/>
          </a:xfrm>
          <a:prstGeom prst="rect">
            <a:avLst/>
          </a:prstGeom>
        </p:spPr>
      </p:pic>
      <p:cxnSp>
        <p:nvCxnSpPr>
          <p:cNvPr id="30" name="Elbow Connector 29"/>
          <p:cNvCxnSpPr/>
          <p:nvPr/>
        </p:nvCxnSpPr>
        <p:spPr>
          <a:xfrm rot="5400000">
            <a:off x="5239291" y="3108319"/>
            <a:ext cx="1686453" cy="333929"/>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Elbow Connector 34"/>
          <p:cNvCxnSpPr/>
          <p:nvPr/>
        </p:nvCxnSpPr>
        <p:spPr>
          <a:xfrm rot="5400000">
            <a:off x="7093340" y="3609820"/>
            <a:ext cx="512140" cy="454500"/>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6"/>
          <a:stretch>
            <a:fillRect/>
          </a:stretch>
        </p:blipFill>
        <p:spPr>
          <a:xfrm>
            <a:off x="1295357" y="2483561"/>
            <a:ext cx="6614160" cy="556260"/>
          </a:xfrm>
          <a:prstGeom prst="rect">
            <a:avLst/>
          </a:prstGeom>
        </p:spPr>
      </p:pic>
      <p:sp>
        <p:nvSpPr>
          <p:cNvPr id="21" name="Rounded Rectangle 20"/>
          <p:cNvSpPr/>
          <p:nvPr/>
        </p:nvSpPr>
        <p:spPr>
          <a:xfrm>
            <a:off x="2721068" y="1864536"/>
            <a:ext cx="2497528" cy="558813"/>
          </a:xfrm>
          <a:prstGeom prst="roundRect">
            <a:avLst>
              <a:gd name="adj" fmla="val 9970"/>
            </a:avLst>
          </a:prstGeom>
          <a:solidFill>
            <a:schemeClr val="accent2">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cxnSp>
        <p:nvCxnSpPr>
          <p:cNvPr id="26" name="Elbow Connector 29"/>
          <p:cNvCxnSpPr/>
          <p:nvPr/>
        </p:nvCxnSpPr>
        <p:spPr>
          <a:xfrm rot="5400000">
            <a:off x="2812938" y="2991985"/>
            <a:ext cx="1415783" cy="274387"/>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Rounded Rectangle 26"/>
          <p:cNvSpPr/>
          <p:nvPr/>
        </p:nvSpPr>
        <p:spPr>
          <a:xfrm>
            <a:off x="1185646" y="3751309"/>
            <a:ext cx="4032950" cy="1667920"/>
          </a:xfrm>
          <a:prstGeom prst="roundRect">
            <a:avLst>
              <a:gd name="adj" fmla="val 9970"/>
            </a:avLst>
          </a:prstGeom>
          <a:solidFill>
            <a:schemeClr val="accent2">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pic>
        <p:nvPicPr>
          <p:cNvPr id="4" name="Picture 3"/>
          <p:cNvPicPr>
            <a:picLocks noChangeAspect="1"/>
          </p:cNvPicPr>
          <p:nvPr/>
        </p:nvPicPr>
        <p:blipFill>
          <a:blip r:embed="rId7"/>
          <a:stretch>
            <a:fillRect/>
          </a:stretch>
        </p:blipFill>
        <p:spPr>
          <a:xfrm>
            <a:off x="5582159" y="5107553"/>
            <a:ext cx="680597" cy="150053"/>
          </a:xfrm>
          <a:prstGeom prst="rect">
            <a:avLst/>
          </a:prstGeom>
        </p:spPr>
      </p:pic>
      <p:pic>
        <p:nvPicPr>
          <p:cNvPr id="5" name="Picture 4"/>
          <p:cNvPicPr>
            <a:picLocks noChangeAspect="1"/>
          </p:cNvPicPr>
          <p:nvPr/>
        </p:nvPicPr>
        <p:blipFill>
          <a:blip r:embed="rId8"/>
          <a:stretch>
            <a:fillRect/>
          </a:stretch>
        </p:blipFill>
        <p:spPr>
          <a:xfrm>
            <a:off x="6815568" y="5107553"/>
            <a:ext cx="551191" cy="154333"/>
          </a:xfrm>
          <a:prstGeom prst="rect">
            <a:avLst/>
          </a:prstGeom>
        </p:spPr>
      </p:pic>
      <p:pic>
        <p:nvPicPr>
          <p:cNvPr id="7" name="Picture 6"/>
          <p:cNvPicPr>
            <a:picLocks noChangeAspect="1"/>
          </p:cNvPicPr>
          <p:nvPr/>
        </p:nvPicPr>
        <p:blipFill>
          <a:blip r:embed="rId9"/>
          <a:stretch>
            <a:fillRect/>
          </a:stretch>
        </p:blipFill>
        <p:spPr>
          <a:xfrm>
            <a:off x="5280545" y="1411014"/>
            <a:ext cx="2706969" cy="278431"/>
          </a:xfrm>
          <a:prstGeom prst="rect">
            <a:avLst/>
          </a:prstGeom>
        </p:spPr>
      </p:pic>
      <p:pic>
        <p:nvPicPr>
          <p:cNvPr id="8" name="Picture 7"/>
          <p:cNvPicPr>
            <a:picLocks noChangeAspect="1"/>
          </p:cNvPicPr>
          <p:nvPr/>
        </p:nvPicPr>
        <p:blipFill>
          <a:blip r:embed="rId10"/>
          <a:stretch>
            <a:fillRect/>
          </a:stretch>
        </p:blipFill>
        <p:spPr>
          <a:xfrm>
            <a:off x="1846527" y="1892632"/>
            <a:ext cx="5670843" cy="543983"/>
          </a:xfrm>
          <a:prstGeom prst="rect">
            <a:avLst/>
          </a:prstGeom>
        </p:spPr>
      </p:pic>
      <p:sp>
        <p:nvSpPr>
          <p:cNvPr id="28" name="TextBox 27"/>
          <p:cNvSpPr txBox="1"/>
          <p:nvPr/>
        </p:nvSpPr>
        <p:spPr>
          <a:xfrm>
            <a:off x="2855742" y="6154677"/>
            <a:ext cx="6181952" cy="646331"/>
          </a:xfrm>
          <a:prstGeom prst="rect">
            <a:avLst/>
          </a:prstGeom>
          <a:noFill/>
        </p:spPr>
        <p:txBody>
          <a:bodyPr wrap="square" rtlCol="0">
            <a:spAutoFit/>
          </a:bodyPr>
          <a:lstStyle/>
          <a:p>
            <a:pPr algn="r"/>
            <a:r>
              <a:rPr lang="en-US" dirty="0">
                <a:solidFill>
                  <a:srgbClr val="0070C0"/>
                </a:solidFill>
                <a:latin typeface="Arial" charset="0"/>
                <a:ea typeface="Arial" charset="0"/>
                <a:cs typeface="Arial" charset="0"/>
              </a:rPr>
              <a:t>Hirata, Doran, Knowles and Ortiz, </a:t>
            </a:r>
            <a:r>
              <a:rPr lang="en-US" i="1" dirty="0">
                <a:solidFill>
                  <a:srgbClr val="0070C0"/>
                </a:solidFill>
                <a:latin typeface="Arial" charset="0"/>
                <a:ea typeface="Arial" charset="0"/>
                <a:cs typeface="Arial" charset="0"/>
              </a:rPr>
              <a:t>J. Chem. Phys. </a:t>
            </a:r>
            <a:r>
              <a:rPr lang="en-US" dirty="0">
                <a:solidFill>
                  <a:srgbClr val="0070C0"/>
                </a:solidFill>
                <a:latin typeface="Arial" charset="0"/>
                <a:ea typeface="Arial" charset="0"/>
                <a:cs typeface="Arial" charset="0"/>
              </a:rPr>
              <a:t>(2017)</a:t>
            </a:r>
          </a:p>
          <a:p>
            <a:pPr algn="r"/>
            <a:r>
              <a:rPr lang="en-US" dirty="0">
                <a:solidFill>
                  <a:srgbClr val="0070C0"/>
                </a:solidFill>
                <a:latin typeface="Arial" charset="0"/>
                <a:ea typeface="Arial" charset="0"/>
                <a:cs typeface="Arial" charset="0"/>
              </a:rPr>
              <a:t>Frantz and Mills </a:t>
            </a:r>
            <a:r>
              <a:rPr lang="en-US" i="1" dirty="0">
                <a:solidFill>
                  <a:srgbClr val="0070C0"/>
                </a:solidFill>
                <a:latin typeface="Arial" charset="0"/>
                <a:ea typeface="Arial" charset="0"/>
                <a:cs typeface="Arial" charset="0"/>
              </a:rPr>
              <a:t>Factorization Theorem </a:t>
            </a:r>
            <a:r>
              <a:rPr lang="en-US" dirty="0">
                <a:solidFill>
                  <a:srgbClr val="0070C0"/>
                </a:solidFill>
                <a:latin typeface="Arial" charset="0"/>
                <a:ea typeface="Arial" charset="0"/>
                <a:cs typeface="Arial" charset="0"/>
              </a:rPr>
              <a:t>(1960)</a:t>
            </a:r>
            <a:endParaRPr lang="en-US" i="1" dirty="0">
              <a:solidFill>
                <a:srgbClr val="0070C0"/>
              </a:solidFill>
              <a:latin typeface="Arial" charset="0"/>
              <a:ea typeface="Arial" charset="0"/>
              <a:cs typeface="Arial" charset="0"/>
            </a:endParaRPr>
          </a:p>
        </p:txBody>
      </p:sp>
    </p:spTree>
    <p:extLst>
      <p:ext uri="{BB962C8B-B14F-4D97-AF65-F5344CB8AC3E}">
        <p14:creationId xmlns:p14="http://schemas.microsoft.com/office/powerpoint/2010/main" val="1987124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78" y="2746141"/>
            <a:ext cx="4618070" cy="204370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084" y="1417638"/>
            <a:ext cx="2482969" cy="3335248"/>
          </a:xfrm>
          <a:prstGeom prst="rect">
            <a:avLst/>
          </a:prstGeom>
        </p:spPr>
      </p:pic>
      <p:sp>
        <p:nvSpPr>
          <p:cNvPr id="2" name="Title 1"/>
          <p:cNvSpPr>
            <a:spLocks noGrp="1"/>
          </p:cNvSpPr>
          <p:nvPr>
            <p:ph type="title"/>
          </p:nvPr>
        </p:nvSpPr>
        <p:spPr>
          <a:xfrm>
            <a:off x="484357" y="233537"/>
            <a:ext cx="8229600" cy="1143000"/>
          </a:xfrm>
        </p:spPr>
        <p:txBody>
          <a:bodyPr>
            <a:normAutofit/>
          </a:bodyPr>
          <a:lstStyle/>
          <a:p>
            <a:r>
              <a:rPr lang="en-US" dirty="0"/>
              <a:t>Irreducible-diagram theorem</a:t>
            </a:r>
            <a:endParaRPr lang="en-US" dirty="0">
              <a:latin typeface="Symbol" charset="2"/>
              <a:ea typeface="Symbol" charset="2"/>
              <a:cs typeface="Symbol" charset="2"/>
            </a:endParaRPr>
          </a:p>
        </p:txBody>
      </p:sp>
      <p:sp>
        <p:nvSpPr>
          <p:cNvPr id="19" name="Rounded Rectangle 18"/>
          <p:cNvSpPr/>
          <p:nvPr/>
        </p:nvSpPr>
        <p:spPr>
          <a:xfrm>
            <a:off x="457200" y="1227464"/>
            <a:ext cx="5967663" cy="1526817"/>
          </a:xfrm>
          <a:prstGeom prst="roundRect">
            <a:avLst>
              <a:gd name="adj" fmla="val 7965"/>
            </a:avLst>
          </a:prstGeom>
          <a:solidFill>
            <a:schemeClr val="accent4">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1" name="TextBox 10"/>
          <p:cNvSpPr txBox="1"/>
          <p:nvPr/>
        </p:nvSpPr>
        <p:spPr>
          <a:xfrm>
            <a:off x="803986" y="5884044"/>
            <a:ext cx="7536028" cy="646331"/>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Single </a:t>
            </a:r>
            <a:r>
              <a:rPr lang="en-US" i="1" dirty="0">
                <a:solidFill>
                  <a:schemeClr val="accent3">
                    <a:lumMod val="75000"/>
                  </a:schemeClr>
                </a:solidFill>
                <a:latin typeface="Arial" charset="0"/>
                <a:ea typeface="Arial" charset="0"/>
                <a:cs typeface="Arial" charset="0"/>
              </a:rPr>
              <a:t>G</a:t>
            </a:r>
            <a:r>
              <a:rPr lang="en-US" baseline="30000" dirty="0">
                <a:solidFill>
                  <a:schemeClr val="accent3">
                    <a:lumMod val="75000"/>
                  </a:schemeClr>
                </a:solidFill>
                <a:latin typeface="Arial" charset="0"/>
                <a:ea typeface="Arial" charset="0"/>
                <a:cs typeface="Arial" charset="0"/>
              </a:rPr>
              <a:t>(0)</a:t>
            </a:r>
            <a:r>
              <a:rPr lang="en-US" dirty="0">
                <a:solidFill>
                  <a:schemeClr val="accent3">
                    <a:lumMod val="75000"/>
                  </a:schemeClr>
                </a:solidFill>
                <a:latin typeface="Arial" charset="0"/>
                <a:ea typeface="Arial" charset="0"/>
                <a:cs typeface="Arial" charset="0"/>
              </a:rPr>
              <a:t> lines can be factored, justifying the </a:t>
            </a:r>
            <a:r>
              <a:rPr lang="en-US" b="1" dirty="0">
                <a:solidFill>
                  <a:schemeClr val="accent3">
                    <a:lumMod val="75000"/>
                  </a:schemeClr>
                </a:solidFill>
                <a:latin typeface="Arial" charset="0"/>
                <a:ea typeface="Arial" charset="0"/>
                <a:cs typeface="Arial" charset="0"/>
              </a:rPr>
              <a:t>trimming of dangling lines </a:t>
            </a:r>
            <a:r>
              <a:rPr lang="en-US" dirty="0">
                <a:solidFill>
                  <a:schemeClr val="accent3">
                    <a:lumMod val="75000"/>
                  </a:schemeClr>
                </a:solidFill>
                <a:latin typeface="Arial" charset="0"/>
                <a:ea typeface="Arial" charset="0"/>
                <a:cs typeface="Arial" charset="0"/>
              </a:rPr>
              <a:t>and diagrammatic </a:t>
            </a:r>
            <a:r>
              <a:rPr lang="en-US" b="1" dirty="0">
                <a:solidFill>
                  <a:schemeClr val="accent3">
                    <a:lumMod val="75000"/>
                  </a:schemeClr>
                </a:solidFill>
                <a:latin typeface="Arial" charset="0"/>
                <a:ea typeface="Arial" charset="0"/>
                <a:cs typeface="Arial" charset="0"/>
              </a:rPr>
              <a:t>rule #2</a:t>
            </a:r>
            <a:r>
              <a:rPr lang="en-US" dirty="0">
                <a:solidFill>
                  <a:schemeClr val="accent3">
                    <a:lumMod val="75000"/>
                  </a:schemeClr>
                </a:solidFill>
                <a:latin typeface="Arial" charset="0"/>
                <a:ea typeface="Arial" charset="0"/>
                <a:cs typeface="Arial" charset="0"/>
              </a:rPr>
              <a:t> (irreducible only). </a:t>
            </a:r>
          </a:p>
        </p:txBody>
      </p:sp>
      <p:pic>
        <p:nvPicPr>
          <p:cNvPr id="6" name="Picture 5"/>
          <p:cNvPicPr>
            <a:picLocks noChangeAspect="1"/>
          </p:cNvPicPr>
          <p:nvPr/>
        </p:nvPicPr>
        <p:blipFill>
          <a:blip r:embed="rId4"/>
          <a:stretch>
            <a:fillRect/>
          </a:stretch>
        </p:blipFill>
        <p:spPr>
          <a:xfrm>
            <a:off x="661330" y="1367683"/>
            <a:ext cx="5554746" cy="1305318"/>
          </a:xfrm>
          <a:prstGeom prst="rect">
            <a:avLst/>
          </a:prstGeom>
        </p:spPr>
      </p:pic>
      <p:cxnSp>
        <p:nvCxnSpPr>
          <p:cNvPr id="12" name="Elbow Connector 29"/>
          <p:cNvCxnSpPr/>
          <p:nvPr/>
        </p:nvCxnSpPr>
        <p:spPr>
          <a:xfrm rot="16200000" flipH="1">
            <a:off x="974037" y="3138188"/>
            <a:ext cx="1934824" cy="633112"/>
          </a:xfrm>
          <a:prstGeom prst="curvedConnector3">
            <a:avLst>
              <a:gd name="adj1" fmla="val 10146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Elbow Connector 34"/>
          <p:cNvCxnSpPr/>
          <p:nvPr/>
        </p:nvCxnSpPr>
        <p:spPr>
          <a:xfrm rot="5400000">
            <a:off x="2586570" y="2732954"/>
            <a:ext cx="689787" cy="188933"/>
          </a:xfrm>
          <a:prstGeom prst="curvedConnector3">
            <a:avLst>
              <a:gd name="adj1" fmla="val 10302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Elbow Connector 29"/>
          <p:cNvCxnSpPr/>
          <p:nvPr/>
        </p:nvCxnSpPr>
        <p:spPr>
          <a:xfrm>
            <a:off x="4307595" y="2448684"/>
            <a:ext cx="2566869" cy="1150898"/>
          </a:xfrm>
          <a:prstGeom prst="curvedConnector3">
            <a:avLst>
              <a:gd name="adj1" fmla="val -268"/>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Elbow Connector 34"/>
          <p:cNvCxnSpPr/>
          <p:nvPr/>
        </p:nvCxnSpPr>
        <p:spPr>
          <a:xfrm>
            <a:off x="5247745" y="2450062"/>
            <a:ext cx="1599831" cy="233278"/>
          </a:xfrm>
          <a:prstGeom prst="curvedConnector3">
            <a:avLst>
              <a:gd name="adj1" fmla="val -17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Elbow Connector 29"/>
          <p:cNvCxnSpPr/>
          <p:nvPr/>
        </p:nvCxnSpPr>
        <p:spPr>
          <a:xfrm>
            <a:off x="4721501" y="2448684"/>
            <a:ext cx="2152963" cy="658255"/>
          </a:xfrm>
          <a:prstGeom prst="curvedConnector3">
            <a:avLst>
              <a:gd name="adj1" fmla="val -22"/>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20818" y="6489837"/>
            <a:ext cx="7223182" cy="369332"/>
          </a:xfrm>
          <a:prstGeom prst="rect">
            <a:avLst/>
          </a:prstGeom>
          <a:noFill/>
        </p:spPr>
        <p:txBody>
          <a:bodyPr wrap="square" rtlCol="0">
            <a:spAutoFit/>
          </a:bodyPr>
          <a:lstStyle/>
          <a:p>
            <a:pPr algn="r"/>
            <a:r>
              <a:rPr lang="en-US" dirty="0">
                <a:solidFill>
                  <a:srgbClr val="0070C0"/>
                </a:solidFill>
                <a:latin typeface="Arial" charset="0"/>
                <a:ea typeface="Arial" charset="0"/>
                <a:cs typeface="Arial" charset="0"/>
              </a:rPr>
              <a:t>Hirata, Doran, Knowles and Ortiz, </a:t>
            </a:r>
            <a:r>
              <a:rPr lang="en-US" i="1" dirty="0">
                <a:solidFill>
                  <a:srgbClr val="0070C0"/>
                </a:solidFill>
                <a:latin typeface="Arial" charset="0"/>
                <a:ea typeface="Arial" charset="0"/>
                <a:cs typeface="Arial" charset="0"/>
              </a:rPr>
              <a:t>J. Chem. Phys. </a:t>
            </a:r>
            <a:r>
              <a:rPr lang="en-US" dirty="0">
                <a:solidFill>
                  <a:srgbClr val="0070C0"/>
                </a:solidFill>
                <a:latin typeface="Arial" charset="0"/>
                <a:ea typeface="Arial" charset="0"/>
                <a:cs typeface="Arial" charset="0"/>
              </a:rPr>
              <a:t>(2017)</a:t>
            </a:r>
          </a:p>
        </p:txBody>
      </p:sp>
      <p:pic>
        <p:nvPicPr>
          <p:cNvPr id="3" name="Picture 2">
            <a:extLst>
              <a:ext uri="{FF2B5EF4-FFF2-40B4-BE49-F238E27FC236}">
                <a16:creationId xmlns:a16="http://schemas.microsoft.com/office/drawing/2014/main" id="{D334C403-58B6-C774-1F08-47E33947C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497" y="4690520"/>
            <a:ext cx="5477320" cy="1138038"/>
          </a:xfrm>
          <a:prstGeom prst="rect">
            <a:avLst/>
          </a:prstGeom>
        </p:spPr>
      </p:pic>
      <p:sp>
        <p:nvSpPr>
          <p:cNvPr id="4" name="Rounded Rectangle 3">
            <a:extLst>
              <a:ext uri="{FF2B5EF4-FFF2-40B4-BE49-F238E27FC236}">
                <a16:creationId xmlns:a16="http://schemas.microsoft.com/office/drawing/2014/main" id="{6217562D-E641-A777-E24A-02BBCB175732}"/>
              </a:ext>
            </a:extLst>
          </p:cNvPr>
          <p:cNvSpPr/>
          <p:nvPr/>
        </p:nvSpPr>
        <p:spPr>
          <a:xfrm>
            <a:off x="1887587" y="4664471"/>
            <a:ext cx="4537276" cy="1164087"/>
          </a:xfrm>
          <a:prstGeom prst="roundRect">
            <a:avLst>
              <a:gd name="adj" fmla="val 9970"/>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5" name="Rounded Rectangle 4">
            <a:extLst>
              <a:ext uri="{FF2B5EF4-FFF2-40B4-BE49-F238E27FC236}">
                <a16:creationId xmlns:a16="http://schemas.microsoft.com/office/drawing/2014/main" id="{B8306188-B32D-19B9-7E53-F6D7A27C1341}"/>
              </a:ext>
            </a:extLst>
          </p:cNvPr>
          <p:cNvSpPr/>
          <p:nvPr/>
        </p:nvSpPr>
        <p:spPr>
          <a:xfrm>
            <a:off x="6697237" y="4650678"/>
            <a:ext cx="590145" cy="1164087"/>
          </a:xfrm>
          <a:prstGeom prst="roundRect">
            <a:avLst>
              <a:gd name="adj" fmla="val 9970"/>
            </a:avLst>
          </a:prstGeom>
          <a:solidFill>
            <a:schemeClr val="accent5">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1683337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234" y="-668004"/>
            <a:ext cx="6829165" cy="8837742"/>
          </a:xfrm>
          <a:prstGeom prst="rect">
            <a:avLst/>
          </a:prstGeom>
        </p:spPr>
      </p:pic>
      <p:sp>
        <p:nvSpPr>
          <p:cNvPr id="2" name="Title 1"/>
          <p:cNvSpPr>
            <a:spLocks noGrp="1"/>
          </p:cNvSpPr>
          <p:nvPr>
            <p:ph type="title"/>
          </p:nvPr>
        </p:nvSpPr>
        <p:spPr/>
        <p:txBody>
          <a:bodyPr>
            <a:normAutofit/>
          </a:bodyPr>
          <a:lstStyle/>
          <a:p>
            <a:r>
              <a:rPr lang="en-US" dirty="0"/>
              <a:t>Exact convergence of Koopmans IP</a:t>
            </a:r>
          </a:p>
        </p:txBody>
      </p:sp>
      <p:sp>
        <p:nvSpPr>
          <p:cNvPr id="6" name="TextBox 5"/>
          <p:cNvSpPr txBox="1"/>
          <p:nvPr/>
        </p:nvSpPr>
        <p:spPr>
          <a:xfrm>
            <a:off x="5691776" y="3695526"/>
            <a:ext cx="1568058" cy="954107"/>
          </a:xfrm>
          <a:prstGeom prst="rect">
            <a:avLst/>
          </a:prstGeom>
          <a:noFill/>
        </p:spPr>
        <p:txBody>
          <a:bodyPr wrap="none" rtlCol="0">
            <a:spAutoFit/>
          </a:bodyPr>
          <a:lstStyle/>
          <a:p>
            <a:r>
              <a:rPr lang="en-US" sz="1400" dirty="0">
                <a:solidFill>
                  <a:schemeClr val="tx1">
                    <a:lumMod val="50000"/>
                    <a:lumOff val="50000"/>
                  </a:schemeClr>
                </a:solidFill>
                <a:latin typeface="Arial" charset="0"/>
                <a:ea typeface="Arial" charset="0"/>
                <a:cs typeface="Arial" charset="0"/>
              </a:rPr>
              <a:t>BH HOMO</a:t>
            </a:r>
          </a:p>
          <a:p>
            <a:r>
              <a:rPr lang="en-US" sz="1400" i="1" dirty="0">
                <a:solidFill>
                  <a:schemeClr val="tx1">
                    <a:lumMod val="50000"/>
                    <a:lumOff val="50000"/>
                  </a:schemeClr>
                </a:solidFill>
                <a:latin typeface="Arial" charset="0"/>
                <a:ea typeface="Arial" charset="0"/>
                <a:cs typeface="Arial" charset="0"/>
              </a:rPr>
              <a:t>r </a:t>
            </a:r>
            <a:r>
              <a:rPr lang="en-US" sz="1400" dirty="0">
                <a:solidFill>
                  <a:schemeClr val="tx1">
                    <a:lumMod val="50000"/>
                    <a:lumOff val="50000"/>
                  </a:schemeClr>
                </a:solidFill>
                <a:latin typeface="Arial" charset="0"/>
                <a:ea typeface="Arial" charset="0"/>
                <a:cs typeface="Arial" charset="0"/>
              </a:rPr>
              <a:t>= 1.232 </a:t>
            </a:r>
            <a:r>
              <a:rPr lang="en-US" sz="1400" dirty="0" err="1">
                <a:solidFill>
                  <a:schemeClr val="tx1">
                    <a:lumMod val="50000"/>
                    <a:lumOff val="50000"/>
                  </a:schemeClr>
                </a:solidFill>
                <a:latin typeface="Arial" charset="0"/>
                <a:ea typeface="Arial" charset="0"/>
                <a:cs typeface="Arial" charset="0"/>
              </a:rPr>
              <a:t>Å</a:t>
            </a:r>
            <a:endParaRPr lang="en-US" sz="1400" i="1" dirty="0">
              <a:solidFill>
                <a:schemeClr val="tx1">
                  <a:lumMod val="50000"/>
                  <a:lumOff val="50000"/>
                </a:schemeClr>
              </a:solidFill>
              <a:latin typeface="Arial" charset="0"/>
              <a:ea typeface="Arial" charset="0"/>
              <a:cs typeface="Arial" charset="0"/>
            </a:endParaRPr>
          </a:p>
          <a:p>
            <a:r>
              <a:rPr lang="en-US" sz="1400" dirty="0">
                <a:solidFill>
                  <a:schemeClr val="tx1">
                    <a:lumMod val="50000"/>
                    <a:lumOff val="50000"/>
                  </a:schemeClr>
                </a:solidFill>
                <a:latin typeface="Arial" charset="0"/>
                <a:ea typeface="Arial" charset="0"/>
                <a:cs typeface="Arial" charset="0"/>
              </a:rPr>
              <a:t>the minimal basis</a:t>
            </a:r>
          </a:p>
          <a:p>
            <a:r>
              <a:rPr lang="en-US" sz="1400" dirty="0">
                <a:solidFill>
                  <a:schemeClr val="tx1">
                    <a:lumMod val="50000"/>
                    <a:lumOff val="50000"/>
                  </a:schemeClr>
                </a:solidFill>
                <a:latin typeface="Arial" charset="0"/>
                <a:ea typeface="Arial" charset="0"/>
                <a:cs typeface="Arial" charset="0"/>
              </a:rPr>
              <a:t>frozen core</a:t>
            </a:r>
          </a:p>
        </p:txBody>
      </p:sp>
      <p:sp>
        <p:nvSpPr>
          <p:cNvPr id="4" name="TextBox 3">
            <a:extLst>
              <a:ext uri="{FF2B5EF4-FFF2-40B4-BE49-F238E27FC236}">
                <a16:creationId xmlns:a16="http://schemas.microsoft.com/office/drawing/2014/main" id="{E30C481E-C374-705D-BA30-3D8CDEADFECF}"/>
              </a:ext>
            </a:extLst>
          </p:cNvPr>
          <p:cNvSpPr txBox="1"/>
          <p:nvPr/>
        </p:nvSpPr>
        <p:spPr>
          <a:xfrm>
            <a:off x="2730674" y="6391872"/>
            <a:ext cx="6307020" cy="369332"/>
          </a:xfrm>
          <a:prstGeom prst="rect">
            <a:avLst/>
          </a:prstGeom>
          <a:noFill/>
        </p:spPr>
        <p:txBody>
          <a:bodyPr wrap="square" rtlCol="0">
            <a:spAutoFit/>
          </a:bodyPr>
          <a:lstStyle/>
          <a:p>
            <a:pPr algn="r"/>
            <a:r>
              <a:rPr lang="en-US" dirty="0">
                <a:solidFill>
                  <a:srgbClr val="0070C0"/>
                </a:solidFill>
                <a:latin typeface="Arial" charset="0"/>
                <a:ea typeface="Arial" charset="0"/>
                <a:cs typeface="Arial" charset="0"/>
              </a:rPr>
              <a:t>Hirata, Doran, Knowles and Ortiz, </a:t>
            </a:r>
            <a:r>
              <a:rPr lang="en-US" i="1" dirty="0">
                <a:solidFill>
                  <a:srgbClr val="0070C0"/>
                </a:solidFill>
                <a:latin typeface="Arial" charset="0"/>
                <a:ea typeface="Arial" charset="0"/>
                <a:cs typeface="Arial" charset="0"/>
              </a:rPr>
              <a:t>J. Chem. Phys. </a:t>
            </a:r>
            <a:r>
              <a:rPr lang="en-US" dirty="0">
                <a:solidFill>
                  <a:srgbClr val="0070C0"/>
                </a:solidFill>
                <a:latin typeface="Arial" charset="0"/>
                <a:ea typeface="Arial" charset="0"/>
                <a:cs typeface="Arial" charset="0"/>
              </a:rPr>
              <a:t>(2017)</a:t>
            </a:r>
          </a:p>
        </p:txBody>
      </p:sp>
    </p:spTree>
    <p:extLst>
      <p:ext uri="{BB962C8B-B14F-4D97-AF65-F5344CB8AC3E}">
        <p14:creationId xmlns:p14="http://schemas.microsoft.com/office/powerpoint/2010/main" val="250806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text on a paper&#10;&#10;Description automatically generated">
            <a:extLst>
              <a:ext uri="{FF2B5EF4-FFF2-40B4-BE49-F238E27FC236}">
                <a16:creationId xmlns:a16="http://schemas.microsoft.com/office/drawing/2014/main" id="{EF56BB97-0492-7B74-0B4E-AE15A1D33CCC}"/>
              </a:ext>
            </a:extLst>
          </p:cNvPr>
          <p:cNvPicPr>
            <a:picLocks noChangeAspect="1"/>
          </p:cNvPicPr>
          <p:nvPr/>
        </p:nvPicPr>
        <p:blipFill>
          <a:blip r:embed="rId2"/>
          <a:stretch>
            <a:fillRect/>
          </a:stretch>
        </p:blipFill>
        <p:spPr>
          <a:xfrm>
            <a:off x="4454054" y="1222332"/>
            <a:ext cx="4232746" cy="56464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54" y="1199825"/>
            <a:ext cx="4232746" cy="5645649"/>
          </a:xfrm>
          <a:prstGeom prst="rect">
            <a:avLst/>
          </a:prstGeom>
        </p:spPr>
      </p:pic>
      <p:sp>
        <p:nvSpPr>
          <p:cNvPr id="2" name="Title 1"/>
          <p:cNvSpPr>
            <a:spLocks noGrp="1"/>
          </p:cNvSpPr>
          <p:nvPr>
            <p:ph type="title"/>
          </p:nvPr>
        </p:nvSpPr>
        <p:spPr/>
        <p:txBody>
          <a:bodyPr/>
          <a:lstStyle/>
          <a:p>
            <a:r>
              <a:rPr lang="en-US" dirty="0"/>
              <a:t>Feynman propagator in chemistry</a:t>
            </a:r>
          </a:p>
        </p:txBody>
      </p:sp>
      <p:grpSp>
        <p:nvGrpSpPr>
          <p:cNvPr id="11" name="Group 10">
            <a:extLst>
              <a:ext uri="{FF2B5EF4-FFF2-40B4-BE49-F238E27FC236}">
                <a16:creationId xmlns:a16="http://schemas.microsoft.com/office/drawing/2014/main" id="{A43945E7-1D66-40D1-3F4A-8436E74C8D48}"/>
              </a:ext>
            </a:extLst>
          </p:cNvPr>
          <p:cNvGrpSpPr/>
          <p:nvPr/>
        </p:nvGrpSpPr>
        <p:grpSpPr>
          <a:xfrm>
            <a:off x="1340285" y="2192055"/>
            <a:ext cx="6513534" cy="3607496"/>
            <a:chOff x="1340285" y="2192055"/>
            <a:chExt cx="6513534" cy="3607496"/>
          </a:xfrm>
        </p:grpSpPr>
        <p:sp>
          <p:nvSpPr>
            <p:cNvPr id="10" name="Rectangle 9">
              <a:extLst>
                <a:ext uri="{FF2B5EF4-FFF2-40B4-BE49-F238E27FC236}">
                  <a16:creationId xmlns:a16="http://schemas.microsoft.com/office/drawing/2014/main" id="{06A80F0C-DC4A-9BF9-88BA-D6ACE27FDAD8}"/>
                </a:ext>
              </a:extLst>
            </p:cNvPr>
            <p:cNvSpPr/>
            <p:nvPr/>
          </p:nvSpPr>
          <p:spPr>
            <a:xfrm>
              <a:off x="1340285" y="2192055"/>
              <a:ext cx="6513534" cy="3607496"/>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2160D24-7FA4-8129-0A30-089599153E0B}"/>
                </a:ext>
              </a:extLst>
            </p:cNvPr>
            <p:cNvGrpSpPr/>
            <p:nvPr/>
          </p:nvGrpSpPr>
          <p:grpSpPr>
            <a:xfrm>
              <a:off x="1619250" y="2451100"/>
              <a:ext cx="5905500" cy="3184568"/>
              <a:chOff x="1619250" y="2451100"/>
              <a:chExt cx="5905500" cy="3184568"/>
            </a:xfrm>
          </p:grpSpPr>
          <p:pic>
            <p:nvPicPr>
              <p:cNvPr id="4" name="Picture 3">
                <a:extLst>
                  <a:ext uri="{FF2B5EF4-FFF2-40B4-BE49-F238E27FC236}">
                    <a16:creationId xmlns:a16="http://schemas.microsoft.com/office/drawing/2014/main" id="{2AD2C92C-5DEB-276F-726A-A53AAD9F912B}"/>
                  </a:ext>
                </a:extLst>
              </p:cNvPr>
              <p:cNvPicPr>
                <a:picLocks noChangeAspect="1"/>
              </p:cNvPicPr>
              <p:nvPr/>
            </p:nvPicPr>
            <p:blipFill>
              <a:blip r:embed="rId4"/>
              <a:stretch>
                <a:fillRect/>
              </a:stretch>
            </p:blipFill>
            <p:spPr>
              <a:xfrm>
                <a:off x="2787650" y="2451100"/>
                <a:ext cx="3568700" cy="977900"/>
              </a:xfrm>
              <a:prstGeom prst="rect">
                <a:avLst/>
              </a:prstGeom>
            </p:spPr>
          </p:pic>
          <p:pic>
            <p:nvPicPr>
              <p:cNvPr id="6" name="Picture 5">
                <a:extLst>
                  <a:ext uri="{FF2B5EF4-FFF2-40B4-BE49-F238E27FC236}">
                    <a16:creationId xmlns:a16="http://schemas.microsoft.com/office/drawing/2014/main" id="{61AC0C3B-E992-B7D5-5E1C-58820CB17F92}"/>
                  </a:ext>
                </a:extLst>
              </p:cNvPr>
              <p:cNvPicPr>
                <a:picLocks noChangeAspect="1"/>
              </p:cNvPicPr>
              <p:nvPr/>
            </p:nvPicPr>
            <p:blipFill>
              <a:blip r:embed="rId5"/>
              <a:stretch>
                <a:fillRect/>
              </a:stretch>
            </p:blipFill>
            <p:spPr>
              <a:xfrm>
                <a:off x="1619250" y="4304083"/>
                <a:ext cx="5905500" cy="1066800"/>
              </a:xfrm>
              <a:prstGeom prst="rect">
                <a:avLst/>
              </a:prstGeom>
            </p:spPr>
          </p:pic>
          <p:sp>
            <p:nvSpPr>
              <p:cNvPr id="7" name="TextBox 6">
                <a:extLst>
                  <a:ext uri="{FF2B5EF4-FFF2-40B4-BE49-F238E27FC236}">
                    <a16:creationId xmlns:a16="http://schemas.microsoft.com/office/drawing/2014/main" id="{7E692C96-4BDA-5C9D-0A60-69BD48CF471D}"/>
                  </a:ext>
                </a:extLst>
              </p:cNvPr>
              <p:cNvSpPr txBox="1"/>
              <p:nvPr/>
            </p:nvSpPr>
            <p:spPr>
              <a:xfrm>
                <a:off x="3523510" y="3386137"/>
                <a:ext cx="2287806"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Hartree–</a:t>
                </a:r>
                <a:r>
                  <a:rPr lang="en-US" dirty="0" err="1">
                    <a:solidFill>
                      <a:schemeClr val="accent6">
                        <a:lumMod val="75000"/>
                      </a:schemeClr>
                    </a:solidFill>
                    <a:latin typeface="Arial" charset="0"/>
                    <a:ea typeface="Arial" charset="0"/>
                    <a:cs typeface="Arial" charset="0"/>
                  </a:rPr>
                  <a:t>Fock</a:t>
                </a:r>
                <a:r>
                  <a:rPr lang="en-US" dirty="0">
                    <a:solidFill>
                      <a:schemeClr val="accent6">
                        <a:lumMod val="75000"/>
                      </a:schemeClr>
                    </a:solidFill>
                    <a:latin typeface="Arial" charset="0"/>
                    <a:ea typeface="Arial" charset="0"/>
                    <a:cs typeface="Arial" charset="0"/>
                  </a:rPr>
                  <a:t> theory</a:t>
                </a:r>
              </a:p>
            </p:txBody>
          </p:sp>
          <p:sp>
            <p:nvSpPr>
              <p:cNvPr id="8" name="TextBox 7">
                <a:extLst>
                  <a:ext uri="{FF2B5EF4-FFF2-40B4-BE49-F238E27FC236}">
                    <a16:creationId xmlns:a16="http://schemas.microsoft.com/office/drawing/2014/main" id="{3E42FE73-9122-BFFF-4279-A73FFC4B317F}"/>
                  </a:ext>
                </a:extLst>
              </p:cNvPr>
              <p:cNvSpPr txBox="1"/>
              <p:nvPr/>
            </p:nvSpPr>
            <p:spPr>
              <a:xfrm>
                <a:off x="3299090" y="5266336"/>
                <a:ext cx="2736647"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Exact one-particle theory</a:t>
                </a:r>
              </a:p>
            </p:txBody>
          </p:sp>
        </p:grpSp>
      </p:grpSp>
    </p:spTree>
    <p:extLst>
      <p:ext uri="{BB962C8B-B14F-4D97-AF65-F5344CB8AC3E}">
        <p14:creationId xmlns:p14="http://schemas.microsoft.com/office/powerpoint/2010/main" val="566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1584"/>
            <a:ext cx="8229600" cy="1143000"/>
          </a:xfrm>
        </p:spPr>
        <p:txBody>
          <a:bodyPr>
            <a:noAutofit/>
          </a:bodyPr>
          <a:lstStyle/>
          <a:p>
            <a:r>
              <a:rPr lang="en-US" dirty="0"/>
              <a:t>Failures of Feynman propagators</a:t>
            </a:r>
          </a:p>
        </p:txBody>
      </p:sp>
    </p:spTree>
    <p:extLst>
      <p:ext uri="{BB962C8B-B14F-4D97-AF65-F5344CB8AC3E}">
        <p14:creationId xmlns:p14="http://schemas.microsoft.com/office/powerpoint/2010/main" val="1826130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A61FC2-8E14-1AFD-AEBE-9C5302137948}"/>
              </a:ext>
            </a:extLst>
          </p:cNvPr>
          <p:cNvPicPr>
            <a:picLocks noChangeAspect="1"/>
          </p:cNvPicPr>
          <p:nvPr/>
        </p:nvPicPr>
        <p:blipFill>
          <a:blip r:embed="rId2"/>
          <a:stretch>
            <a:fillRect/>
          </a:stretch>
        </p:blipFill>
        <p:spPr>
          <a:xfrm>
            <a:off x="1078944" y="1376370"/>
            <a:ext cx="6858000" cy="4800600"/>
          </a:xfrm>
          <a:prstGeom prst="rect">
            <a:avLst/>
          </a:prstGeom>
        </p:spPr>
      </p:pic>
      <p:sp>
        <p:nvSpPr>
          <p:cNvPr id="2" name="Title 1"/>
          <p:cNvSpPr>
            <a:spLocks noGrp="1"/>
          </p:cNvSpPr>
          <p:nvPr>
            <p:ph type="title"/>
          </p:nvPr>
        </p:nvSpPr>
        <p:spPr/>
        <p:txBody>
          <a:bodyPr>
            <a:normAutofit/>
          </a:bodyPr>
          <a:lstStyle/>
          <a:p>
            <a:r>
              <a:rPr lang="en-US" dirty="0"/>
              <a:t>Exact Green’s function</a:t>
            </a:r>
          </a:p>
        </p:txBody>
      </p:sp>
      <p:sp>
        <p:nvSpPr>
          <p:cNvPr id="11" name="TextBox 10"/>
          <p:cNvSpPr txBox="1"/>
          <p:nvPr/>
        </p:nvSpPr>
        <p:spPr>
          <a:xfrm>
            <a:off x="1721171" y="1162668"/>
            <a:ext cx="5927123" cy="369332"/>
          </a:xfrm>
          <a:prstGeom prst="rect">
            <a:avLst/>
          </a:prstGeom>
          <a:noFill/>
        </p:spPr>
        <p:txBody>
          <a:bodyPr wrap="square" rtlCol="0">
            <a:spAutoFit/>
          </a:bodyPr>
          <a:lstStyle/>
          <a:p>
            <a:pPr algn="ctr"/>
            <a:r>
              <a:rPr lang="en-US" dirty="0">
                <a:solidFill>
                  <a:srgbClr val="0070C0"/>
                </a:solidFill>
                <a:latin typeface="Arial" charset="0"/>
                <a:ea typeface="Arial" charset="0"/>
                <a:cs typeface="Arial" charset="0"/>
              </a:rPr>
              <a:t>It diverges at exact IPs and EAs</a:t>
            </a:r>
          </a:p>
        </p:txBody>
      </p:sp>
      <p:sp>
        <p:nvSpPr>
          <p:cNvPr id="8" name="TextBox 7">
            <a:extLst>
              <a:ext uri="{FF2B5EF4-FFF2-40B4-BE49-F238E27FC236}">
                <a16:creationId xmlns:a16="http://schemas.microsoft.com/office/drawing/2014/main" id="{0FE3347B-09F5-65F0-4AB7-3FD8E2BF6F2A}"/>
              </a:ext>
            </a:extLst>
          </p:cNvPr>
          <p:cNvSpPr txBox="1"/>
          <p:nvPr/>
        </p:nvSpPr>
        <p:spPr>
          <a:xfrm>
            <a:off x="5336635" y="5658200"/>
            <a:ext cx="1646242" cy="369332"/>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Full CI EAs</a:t>
            </a:r>
          </a:p>
        </p:txBody>
      </p:sp>
      <p:sp>
        <p:nvSpPr>
          <p:cNvPr id="9" name="TextBox 8">
            <a:extLst>
              <a:ext uri="{FF2B5EF4-FFF2-40B4-BE49-F238E27FC236}">
                <a16:creationId xmlns:a16="http://schemas.microsoft.com/office/drawing/2014/main" id="{0CF1FEAE-55E0-DEF4-485C-40BE67F51B17}"/>
              </a:ext>
            </a:extLst>
          </p:cNvPr>
          <p:cNvSpPr txBox="1"/>
          <p:nvPr/>
        </p:nvSpPr>
        <p:spPr>
          <a:xfrm>
            <a:off x="2672270" y="5658200"/>
            <a:ext cx="1646242" cy="369332"/>
          </a:xfrm>
          <a:prstGeom prst="rect">
            <a:avLst/>
          </a:prstGeom>
          <a:noFill/>
        </p:spPr>
        <p:txBody>
          <a:bodyPr wrap="square" rtlCol="0">
            <a:spAutoFit/>
          </a:bodyPr>
          <a:lstStyle/>
          <a:p>
            <a:pPr algn="ctr"/>
            <a:r>
              <a:rPr lang="en-US" dirty="0">
                <a:solidFill>
                  <a:srgbClr val="C00000"/>
                </a:solidFill>
                <a:latin typeface="Arial" charset="0"/>
                <a:ea typeface="Arial" charset="0"/>
                <a:cs typeface="Arial" charset="0"/>
              </a:rPr>
              <a:t>Full CI IPs</a:t>
            </a:r>
          </a:p>
        </p:txBody>
      </p:sp>
      <p:pic>
        <p:nvPicPr>
          <p:cNvPr id="12" name="Picture 11">
            <a:extLst>
              <a:ext uri="{FF2B5EF4-FFF2-40B4-BE49-F238E27FC236}">
                <a16:creationId xmlns:a16="http://schemas.microsoft.com/office/drawing/2014/main" id="{4F2CFD27-DF92-3CE8-6293-D4FE27B58500}"/>
              </a:ext>
            </a:extLst>
          </p:cNvPr>
          <p:cNvPicPr>
            <a:picLocks noChangeAspect="1"/>
          </p:cNvPicPr>
          <p:nvPr/>
        </p:nvPicPr>
        <p:blipFill>
          <a:blip r:embed="rId3"/>
          <a:stretch>
            <a:fillRect/>
          </a:stretch>
        </p:blipFill>
        <p:spPr>
          <a:xfrm>
            <a:off x="685800" y="6132558"/>
            <a:ext cx="7772400" cy="533035"/>
          </a:xfrm>
          <a:prstGeom prst="rect">
            <a:avLst/>
          </a:prstGeom>
        </p:spPr>
      </p:pic>
      <p:sp>
        <p:nvSpPr>
          <p:cNvPr id="13" name="Donut 12">
            <a:extLst>
              <a:ext uri="{FF2B5EF4-FFF2-40B4-BE49-F238E27FC236}">
                <a16:creationId xmlns:a16="http://schemas.microsoft.com/office/drawing/2014/main" id="{7DB689F2-8559-0C3A-124D-60F809BC7FF0}"/>
              </a:ext>
            </a:extLst>
          </p:cNvPr>
          <p:cNvSpPr/>
          <p:nvPr/>
        </p:nvSpPr>
        <p:spPr>
          <a:xfrm flipH="1">
            <a:off x="2776476" y="6357081"/>
            <a:ext cx="1645212" cy="308512"/>
          </a:xfrm>
          <a:prstGeom prst="donut">
            <a:avLst>
              <a:gd name="adj" fmla="val 6887"/>
            </a:avLst>
          </a:prstGeom>
          <a:solidFill>
            <a:srgbClr val="C0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4" name="Donut 13">
            <a:extLst>
              <a:ext uri="{FF2B5EF4-FFF2-40B4-BE49-F238E27FC236}">
                <a16:creationId xmlns:a16="http://schemas.microsoft.com/office/drawing/2014/main" id="{D064415C-7541-D9AB-952D-299F3E3F81BE}"/>
              </a:ext>
            </a:extLst>
          </p:cNvPr>
          <p:cNvSpPr/>
          <p:nvPr/>
        </p:nvSpPr>
        <p:spPr>
          <a:xfrm flipH="1">
            <a:off x="6335956" y="6348390"/>
            <a:ext cx="1645212" cy="308512"/>
          </a:xfrm>
          <a:prstGeom prst="donut">
            <a:avLst>
              <a:gd name="adj" fmla="val 6887"/>
            </a:avLst>
          </a:prstGeom>
          <a:solidFill>
            <a:schemeClr val="accent3">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255882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6F2242-B77F-6154-0B0D-CA91E45AC336}"/>
              </a:ext>
            </a:extLst>
          </p:cNvPr>
          <p:cNvPicPr>
            <a:picLocks noChangeAspect="1"/>
          </p:cNvPicPr>
          <p:nvPr/>
        </p:nvPicPr>
        <p:blipFill>
          <a:blip r:embed="rId2"/>
          <a:stretch>
            <a:fillRect/>
          </a:stretch>
        </p:blipFill>
        <p:spPr>
          <a:xfrm>
            <a:off x="1090753" y="1417638"/>
            <a:ext cx="6858000" cy="4800600"/>
          </a:xfrm>
          <a:prstGeom prst="rect">
            <a:avLst/>
          </a:prstGeom>
        </p:spPr>
      </p:pic>
      <p:sp>
        <p:nvSpPr>
          <p:cNvPr id="2" name="Title 1"/>
          <p:cNvSpPr>
            <a:spLocks noGrp="1"/>
          </p:cNvSpPr>
          <p:nvPr>
            <p:ph type="title"/>
          </p:nvPr>
        </p:nvSpPr>
        <p:spPr/>
        <p:txBody>
          <a:bodyPr>
            <a:normAutofit/>
          </a:bodyPr>
          <a:lstStyle/>
          <a:p>
            <a:r>
              <a:rPr lang="en-US" dirty="0"/>
              <a:t>Exact self-energy</a:t>
            </a:r>
          </a:p>
        </p:txBody>
      </p:sp>
      <p:sp>
        <p:nvSpPr>
          <p:cNvPr id="11" name="TextBox 10"/>
          <p:cNvSpPr txBox="1"/>
          <p:nvPr/>
        </p:nvSpPr>
        <p:spPr>
          <a:xfrm>
            <a:off x="1195247" y="1199465"/>
            <a:ext cx="6962494" cy="369332"/>
          </a:xfrm>
          <a:prstGeom prst="rect">
            <a:avLst/>
          </a:prstGeom>
          <a:noFill/>
        </p:spPr>
        <p:txBody>
          <a:bodyPr wrap="square" rtlCol="0">
            <a:spAutoFit/>
          </a:bodyPr>
          <a:lstStyle/>
          <a:p>
            <a:pPr algn="ctr"/>
            <a:r>
              <a:rPr lang="en-US" dirty="0">
                <a:solidFill>
                  <a:srgbClr val="0070C0"/>
                </a:solidFill>
                <a:latin typeface="Arial" charset="0"/>
                <a:ea typeface="Arial" charset="0"/>
                <a:cs typeface="Arial" charset="0"/>
              </a:rPr>
              <a:t>Its eigenvalues intersect the diagonal </a:t>
            </a:r>
            <a:r>
              <a:rPr lang="en-US" dirty="0">
                <a:solidFill>
                  <a:srgbClr val="0070C0"/>
                </a:solidFill>
                <a:latin typeface="Symbol" pitchFamily="2" charset="2"/>
                <a:ea typeface="Arial" charset="0"/>
                <a:cs typeface="Arial" charset="0"/>
              </a:rPr>
              <a:t>w</a:t>
            </a:r>
            <a:r>
              <a:rPr lang="en-US" dirty="0">
                <a:solidFill>
                  <a:srgbClr val="0070C0"/>
                </a:solidFill>
                <a:latin typeface="Arial" charset="0"/>
                <a:ea typeface="Arial" charset="0"/>
                <a:cs typeface="Arial" charset="0"/>
              </a:rPr>
              <a:t> line at exact IPs and EAs</a:t>
            </a:r>
          </a:p>
        </p:txBody>
      </p:sp>
      <p:sp>
        <p:nvSpPr>
          <p:cNvPr id="8" name="TextBox 7">
            <a:extLst>
              <a:ext uri="{FF2B5EF4-FFF2-40B4-BE49-F238E27FC236}">
                <a16:creationId xmlns:a16="http://schemas.microsoft.com/office/drawing/2014/main" id="{0FE3347B-09F5-65F0-4AB7-3FD8E2BF6F2A}"/>
              </a:ext>
            </a:extLst>
          </p:cNvPr>
          <p:cNvSpPr txBox="1"/>
          <p:nvPr/>
        </p:nvSpPr>
        <p:spPr>
          <a:xfrm>
            <a:off x="5326361" y="5673835"/>
            <a:ext cx="1646242" cy="369332"/>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Full CI EAs</a:t>
            </a:r>
          </a:p>
        </p:txBody>
      </p:sp>
      <p:sp>
        <p:nvSpPr>
          <p:cNvPr id="9" name="TextBox 8">
            <a:extLst>
              <a:ext uri="{FF2B5EF4-FFF2-40B4-BE49-F238E27FC236}">
                <a16:creationId xmlns:a16="http://schemas.microsoft.com/office/drawing/2014/main" id="{0CF1FEAE-55E0-DEF4-485C-40BE67F51B17}"/>
              </a:ext>
            </a:extLst>
          </p:cNvPr>
          <p:cNvSpPr txBox="1"/>
          <p:nvPr/>
        </p:nvSpPr>
        <p:spPr>
          <a:xfrm>
            <a:off x="2661996" y="5673835"/>
            <a:ext cx="1646242" cy="369332"/>
          </a:xfrm>
          <a:prstGeom prst="rect">
            <a:avLst/>
          </a:prstGeom>
          <a:noFill/>
        </p:spPr>
        <p:txBody>
          <a:bodyPr wrap="square" rtlCol="0">
            <a:spAutoFit/>
          </a:bodyPr>
          <a:lstStyle/>
          <a:p>
            <a:pPr algn="ctr"/>
            <a:r>
              <a:rPr lang="en-US" dirty="0">
                <a:solidFill>
                  <a:srgbClr val="C00000"/>
                </a:solidFill>
                <a:latin typeface="Arial" charset="0"/>
                <a:ea typeface="Arial" charset="0"/>
                <a:cs typeface="Arial" charset="0"/>
              </a:rPr>
              <a:t>Full CI IPs</a:t>
            </a:r>
          </a:p>
        </p:txBody>
      </p:sp>
      <p:pic>
        <p:nvPicPr>
          <p:cNvPr id="5" name="Picture 4">
            <a:extLst>
              <a:ext uri="{FF2B5EF4-FFF2-40B4-BE49-F238E27FC236}">
                <a16:creationId xmlns:a16="http://schemas.microsoft.com/office/drawing/2014/main" id="{F27EC6EB-0325-A073-9E3D-5F812622DFD1}"/>
              </a:ext>
            </a:extLst>
          </p:cNvPr>
          <p:cNvPicPr>
            <a:picLocks noChangeAspect="1"/>
          </p:cNvPicPr>
          <p:nvPr/>
        </p:nvPicPr>
        <p:blipFill>
          <a:blip r:embed="rId3"/>
          <a:stretch>
            <a:fillRect/>
          </a:stretch>
        </p:blipFill>
        <p:spPr>
          <a:xfrm>
            <a:off x="2898494" y="6152253"/>
            <a:ext cx="3556000" cy="558800"/>
          </a:xfrm>
          <a:prstGeom prst="rect">
            <a:avLst/>
          </a:prstGeom>
        </p:spPr>
      </p:pic>
    </p:spTree>
    <p:extLst>
      <p:ext uri="{BB962C8B-B14F-4D97-AF65-F5344CB8AC3E}">
        <p14:creationId xmlns:p14="http://schemas.microsoft.com/office/powerpoint/2010/main" val="1421519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Perturbative self-energies</a:t>
            </a:r>
          </a:p>
        </p:txBody>
      </p:sp>
      <p:sp>
        <p:nvSpPr>
          <p:cNvPr id="11" name="TextBox 10"/>
          <p:cNvSpPr txBox="1"/>
          <p:nvPr/>
        </p:nvSpPr>
        <p:spPr>
          <a:xfrm>
            <a:off x="1195247" y="1199465"/>
            <a:ext cx="6962494" cy="369332"/>
          </a:xfrm>
          <a:prstGeom prst="rect">
            <a:avLst/>
          </a:prstGeom>
          <a:noFill/>
        </p:spPr>
        <p:txBody>
          <a:bodyPr wrap="square" rtlCol="0">
            <a:spAutoFit/>
          </a:bodyPr>
          <a:lstStyle/>
          <a:p>
            <a:pPr algn="ctr"/>
            <a:r>
              <a:rPr lang="en-US" dirty="0">
                <a:latin typeface="Arial" charset="0"/>
                <a:ea typeface="Arial" charset="0"/>
                <a:cs typeface="Arial" charset="0"/>
              </a:rPr>
              <a:t>First, a diagonal element of the </a:t>
            </a:r>
            <a:r>
              <a:rPr lang="en-US" b="1" u="sng" dirty="0">
                <a:latin typeface="Arial" charset="0"/>
                <a:ea typeface="Arial" charset="0"/>
                <a:cs typeface="Arial" charset="0"/>
              </a:rPr>
              <a:t>exact</a:t>
            </a:r>
            <a:r>
              <a:rPr lang="en-US" dirty="0">
                <a:latin typeface="Arial" charset="0"/>
                <a:ea typeface="Arial" charset="0"/>
                <a:cs typeface="Arial" charset="0"/>
              </a:rPr>
              <a:t> self-energy looks like ... </a:t>
            </a:r>
          </a:p>
        </p:txBody>
      </p:sp>
      <p:sp>
        <p:nvSpPr>
          <p:cNvPr id="12" name="TextBox 11">
            <a:extLst>
              <a:ext uri="{FF2B5EF4-FFF2-40B4-BE49-F238E27FC236}">
                <a16:creationId xmlns:a16="http://schemas.microsoft.com/office/drawing/2014/main" id="{112F9452-9F84-A46B-650A-0BE3F0C41E96}"/>
              </a:ext>
            </a:extLst>
          </p:cNvPr>
          <p:cNvSpPr txBox="1"/>
          <p:nvPr/>
        </p:nvSpPr>
        <p:spPr>
          <a:xfrm>
            <a:off x="609600" y="1199465"/>
            <a:ext cx="8077200" cy="369332"/>
          </a:xfrm>
          <a:prstGeom prst="rect">
            <a:avLst/>
          </a:prstGeom>
          <a:noFill/>
        </p:spPr>
        <p:txBody>
          <a:bodyPr wrap="square" rtlCol="0">
            <a:spAutoFit/>
          </a:bodyPr>
          <a:lstStyle/>
          <a:p>
            <a:pPr algn="ctr"/>
            <a:r>
              <a:rPr lang="en-US" dirty="0">
                <a:solidFill>
                  <a:srgbClr val="0070C0"/>
                </a:solidFill>
                <a:latin typeface="Arial" charset="0"/>
                <a:ea typeface="Arial" charset="0"/>
                <a:cs typeface="Arial" charset="0"/>
              </a:rPr>
              <a:t>Next, the same diagonal element of the </a:t>
            </a:r>
            <a:r>
              <a:rPr lang="en-US" b="1" u="sng" dirty="0">
                <a:solidFill>
                  <a:srgbClr val="0070C0"/>
                </a:solidFill>
                <a:latin typeface="Arial" charset="0"/>
                <a:ea typeface="Arial" charset="0"/>
                <a:cs typeface="Arial" charset="0"/>
              </a:rPr>
              <a:t>second-order</a:t>
            </a:r>
            <a:r>
              <a:rPr lang="en-US" dirty="0">
                <a:solidFill>
                  <a:srgbClr val="0070C0"/>
                </a:solidFill>
                <a:latin typeface="Arial" charset="0"/>
                <a:ea typeface="Arial" charset="0"/>
                <a:cs typeface="Arial" charset="0"/>
              </a:rPr>
              <a:t> self-energy is not bad</a:t>
            </a:r>
          </a:p>
        </p:txBody>
      </p:sp>
      <p:pic>
        <p:nvPicPr>
          <p:cNvPr id="14" name="Picture 13">
            <a:extLst>
              <a:ext uri="{FF2B5EF4-FFF2-40B4-BE49-F238E27FC236}">
                <a16:creationId xmlns:a16="http://schemas.microsoft.com/office/drawing/2014/main" id="{D57A076D-08DF-7EFE-6FED-3B84102F3772}"/>
              </a:ext>
            </a:extLst>
          </p:cNvPr>
          <p:cNvPicPr>
            <a:picLocks noChangeAspect="1"/>
          </p:cNvPicPr>
          <p:nvPr/>
        </p:nvPicPr>
        <p:blipFill>
          <a:blip r:embed="rId2"/>
          <a:stretch>
            <a:fillRect/>
          </a:stretch>
        </p:blipFill>
        <p:spPr>
          <a:xfrm>
            <a:off x="1095046" y="1584189"/>
            <a:ext cx="6858000" cy="4800600"/>
          </a:xfrm>
          <a:prstGeom prst="rect">
            <a:avLst/>
          </a:prstGeom>
        </p:spPr>
      </p:pic>
      <p:sp>
        <p:nvSpPr>
          <p:cNvPr id="16" name="TextBox 15">
            <a:extLst>
              <a:ext uri="{FF2B5EF4-FFF2-40B4-BE49-F238E27FC236}">
                <a16:creationId xmlns:a16="http://schemas.microsoft.com/office/drawing/2014/main" id="{A1A59D0E-0EC1-96BA-5259-3CD11A23CA81}"/>
              </a:ext>
            </a:extLst>
          </p:cNvPr>
          <p:cNvSpPr txBox="1"/>
          <p:nvPr/>
        </p:nvSpPr>
        <p:spPr>
          <a:xfrm>
            <a:off x="609600" y="1232972"/>
            <a:ext cx="8077200" cy="369332"/>
          </a:xfrm>
          <a:prstGeom prst="rect">
            <a:avLst/>
          </a:prstGeom>
          <a:noFill/>
        </p:spPr>
        <p:txBody>
          <a:bodyPr wrap="square" rtlCol="0">
            <a:spAutoFit/>
          </a:bodyPr>
          <a:lstStyle/>
          <a:p>
            <a:pPr algn="ctr"/>
            <a:r>
              <a:rPr lang="en-US" dirty="0">
                <a:solidFill>
                  <a:srgbClr val="C00000"/>
                </a:solidFill>
                <a:latin typeface="Arial" charset="0"/>
                <a:ea typeface="Arial" charset="0"/>
                <a:cs typeface="Arial" charset="0"/>
              </a:rPr>
              <a:t>The </a:t>
            </a:r>
            <a:r>
              <a:rPr lang="en-US" b="1" u="sng" dirty="0">
                <a:solidFill>
                  <a:srgbClr val="C00000"/>
                </a:solidFill>
                <a:latin typeface="Arial" charset="0"/>
                <a:ea typeface="Arial" charset="0"/>
                <a:cs typeface="Arial" charset="0"/>
              </a:rPr>
              <a:t>third-order</a:t>
            </a:r>
            <a:r>
              <a:rPr lang="en-US" dirty="0">
                <a:solidFill>
                  <a:srgbClr val="C00000"/>
                </a:solidFill>
                <a:latin typeface="Arial" charset="0"/>
                <a:ea typeface="Arial" charset="0"/>
                <a:cs typeface="Arial" charset="0"/>
              </a:rPr>
              <a:t> self-energy has a wrong shape and few intersections (roots) </a:t>
            </a:r>
          </a:p>
        </p:txBody>
      </p:sp>
      <p:pic>
        <p:nvPicPr>
          <p:cNvPr id="18" name="Picture 17">
            <a:extLst>
              <a:ext uri="{FF2B5EF4-FFF2-40B4-BE49-F238E27FC236}">
                <a16:creationId xmlns:a16="http://schemas.microsoft.com/office/drawing/2014/main" id="{9EA852E2-0014-B5B7-9F3E-D388B5A666CF}"/>
              </a:ext>
            </a:extLst>
          </p:cNvPr>
          <p:cNvPicPr>
            <a:picLocks noChangeAspect="1"/>
          </p:cNvPicPr>
          <p:nvPr/>
        </p:nvPicPr>
        <p:blipFill>
          <a:blip r:embed="rId3"/>
          <a:stretch>
            <a:fillRect/>
          </a:stretch>
        </p:blipFill>
        <p:spPr>
          <a:xfrm>
            <a:off x="1120250" y="1575139"/>
            <a:ext cx="6858000" cy="4800600"/>
          </a:xfrm>
          <a:prstGeom prst="rect">
            <a:avLst/>
          </a:prstGeom>
        </p:spPr>
      </p:pic>
      <p:sp>
        <p:nvSpPr>
          <p:cNvPr id="19" name="TextBox 18">
            <a:extLst>
              <a:ext uri="{FF2B5EF4-FFF2-40B4-BE49-F238E27FC236}">
                <a16:creationId xmlns:a16="http://schemas.microsoft.com/office/drawing/2014/main" id="{41F0C10C-7414-E834-1DA8-DA3F550EEDA2}"/>
              </a:ext>
            </a:extLst>
          </p:cNvPr>
          <p:cNvSpPr txBox="1"/>
          <p:nvPr/>
        </p:nvSpPr>
        <p:spPr>
          <a:xfrm>
            <a:off x="457200" y="1266479"/>
            <a:ext cx="8077200" cy="369332"/>
          </a:xfrm>
          <a:prstGeom prst="rect">
            <a:avLst/>
          </a:prstGeom>
          <a:noFill/>
        </p:spPr>
        <p:txBody>
          <a:bodyPr wrap="square" rtlCol="0">
            <a:spAutoFit/>
          </a:bodyPr>
          <a:lstStyle/>
          <a:p>
            <a:pPr algn="ctr"/>
            <a:r>
              <a:rPr lang="en-US" dirty="0">
                <a:solidFill>
                  <a:srgbClr val="0070C0"/>
                </a:solidFill>
                <a:latin typeface="Arial" charset="0"/>
                <a:ea typeface="Arial" charset="0"/>
                <a:cs typeface="Arial" charset="0"/>
              </a:rPr>
              <a:t>The </a:t>
            </a:r>
            <a:r>
              <a:rPr lang="en-US" b="1" u="sng" dirty="0">
                <a:solidFill>
                  <a:srgbClr val="0070C0"/>
                </a:solidFill>
                <a:latin typeface="Arial" charset="0"/>
                <a:ea typeface="Arial" charset="0"/>
                <a:cs typeface="Arial" charset="0"/>
              </a:rPr>
              <a:t>fourth-order</a:t>
            </a:r>
            <a:r>
              <a:rPr lang="en-US" dirty="0">
                <a:solidFill>
                  <a:srgbClr val="0070C0"/>
                </a:solidFill>
                <a:latin typeface="Arial" charset="0"/>
                <a:ea typeface="Arial" charset="0"/>
                <a:cs typeface="Arial" charset="0"/>
              </a:rPr>
              <a:t> self-energy recovers the correct shape and roots </a:t>
            </a:r>
          </a:p>
        </p:txBody>
      </p:sp>
      <p:pic>
        <p:nvPicPr>
          <p:cNvPr id="21" name="Picture 20">
            <a:extLst>
              <a:ext uri="{FF2B5EF4-FFF2-40B4-BE49-F238E27FC236}">
                <a16:creationId xmlns:a16="http://schemas.microsoft.com/office/drawing/2014/main" id="{629AB5F4-7C27-EBAA-0BFF-C972363F551B}"/>
              </a:ext>
            </a:extLst>
          </p:cNvPr>
          <p:cNvPicPr>
            <a:picLocks noChangeAspect="1"/>
          </p:cNvPicPr>
          <p:nvPr/>
        </p:nvPicPr>
        <p:blipFill>
          <a:blip r:embed="rId4"/>
          <a:stretch>
            <a:fillRect/>
          </a:stretch>
        </p:blipFill>
        <p:spPr>
          <a:xfrm>
            <a:off x="1107648" y="1566866"/>
            <a:ext cx="6858000" cy="4800600"/>
          </a:xfrm>
          <a:prstGeom prst="rect">
            <a:avLst/>
          </a:prstGeom>
        </p:spPr>
      </p:pic>
      <p:sp>
        <p:nvSpPr>
          <p:cNvPr id="22" name="TextBox 21">
            <a:extLst>
              <a:ext uri="{FF2B5EF4-FFF2-40B4-BE49-F238E27FC236}">
                <a16:creationId xmlns:a16="http://schemas.microsoft.com/office/drawing/2014/main" id="{9D0F4EBF-EDD5-3C6D-62B2-009BD1765153}"/>
              </a:ext>
            </a:extLst>
          </p:cNvPr>
          <p:cNvSpPr txBox="1"/>
          <p:nvPr/>
        </p:nvSpPr>
        <p:spPr>
          <a:xfrm>
            <a:off x="533400" y="1253401"/>
            <a:ext cx="8077200" cy="369332"/>
          </a:xfrm>
          <a:prstGeom prst="rect">
            <a:avLst/>
          </a:prstGeom>
          <a:noFill/>
        </p:spPr>
        <p:txBody>
          <a:bodyPr wrap="square" rtlCol="0">
            <a:spAutoFit/>
          </a:bodyPr>
          <a:lstStyle/>
          <a:p>
            <a:pPr algn="ctr"/>
            <a:r>
              <a:rPr lang="en-US" dirty="0">
                <a:solidFill>
                  <a:srgbClr val="C00000"/>
                </a:solidFill>
                <a:latin typeface="Arial" charset="0"/>
                <a:ea typeface="Arial" charset="0"/>
                <a:cs typeface="Arial" charset="0"/>
              </a:rPr>
              <a:t>The </a:t>
            </a:r>
            <a:r>
              <a:rPr lang="en-US" b="1" u="sng" dirty="0">
                <a:solidFill>
                  <a:srgbClr val="C00000"/>
                </a:solidFill>
                <a:latin typeface="Arial" charset="0"/>
                <a:ea typeface="Arial" charset="0"/>
                <a:cs typeface="Arial" charset="0"/>
              </a:rPr>
              <a:t>fifth-order</a:t>
            </a:r>
            <a:r>
              <a:rPr lang="en-US" dirty="0">
                <a:solidFill>
                  <a:srgbClr val="C00000"/>
                </a:solidFill>
                <a:latin typeface="Arial" charset="0"/>
                <a:ea typeface="Arial" charset="0"/>
                <a:cs typeface="Arial" charset="0"/>
              </a:rPr>
              <a:t> self-energy again has a wrong shape and almost no roots </a:t>
            </a:r>
          </a:p>
        </p:txBody>
      </p:sp>
      <p:pic>
        <p:nvPicPr>
          <p:cNvPr id="3" name="Picture 2">
            <a:extLst>
              <a:ext uri="{FF2B5EF4-FFF2-40B4-BE49-F238E27FC236}">
                <a16:creationId xmlns:a16="http://schemas.microsoft.com/office/drawing/2014/main" id="{B85A0851-A007-3B8D-88FA-FBC4B4372C73}"/>
              </a:ext>
            </a:extLst>
          </p:cNvPr>
          <p:cNvPicPr>
            <a:picLocks noChangeAspect="1"/>
          </p:cNvPicPr>
          <p:nvPr/>
        </p:nvPicPr>
        <p:blipFill>
          <a:blip r:embed="rId5"/>
          <a:stretch>
            <a:fillRect/>
          </a:stretch>
        </p:blipFill>
        <p:spPr>
          <a:xfrm>
            <a:off x="5139049" y="6777756"/>
            <a:ext cx="2146300" cy="330200"/>
          </a:xfrm>
          <a:prstGeom prst="rect">
            <a:avLst/>
          </a:prstGeom>
        </p:spPr>
      </p:pic>
      <p:pic>
        <p:nvPicPr>
          <p:cNvPr id="5" name="Picture 4">
            <a:extLst>
              <a:ext uri="{FF2B5EF4-FFF2-40B4-BE49-F238E27FC236}">
                <a16:creationId xmlns:a16="http://schemas.microsoft.com/office/drawing/2014/main" id="{CBCD313F-0A87-945E-BDDA-F2F9C684824D}"/>
              </a:ext>
            </a:extLst>
          </p:cNvPr>
          <p:cNvPicPr>
            <a:picLocks noChangeAspect="1"/>
          </p:cNvPicPr>
          <p:nvPr/>
        </p:nvPicPr>
        <p:blipFill>
          <a:blip r:embed="rId6"/>
          <a:stretch>
            <a:fillRect/>
          </a:stretch>
        </p:blipFill>
        <p:spPr>
          <a:xfrm>
            <a:off x="1095046" y="1577896"/>
            <a:ext cx="6858000" cy="4800600"/>
          </a:xfrm>
          <a:prstGeom prst="rect">
            <a:avLst/>
          </a:prstGeom>
        </p:spPr>
      </p:pic>
      <p:pic>
        <p:nvPicPr>
          <p:cNvPr id="8" name="Picture 7">
            <a:extLst>
              <a:ext uri="{FF2B5EF4-FFF2-40B4-BE49-F238E27FC236}">
                <a16:creationId xmlns:a16="http://schemas.microsoft.com/office/drawing/2014/main" id="{224F3249-05C1-5163-072C-67A705BE9D2B}"/>
              </a:ext>
            </a:extLst>
          </p:cNvPr>
          <p:cNvPicPr>
            <a:picLocks noChangeAspect="1"/>
          </p:cNvPicPr>
          <p:nvPr/>
        </p:nvPicPr>
        <p:blipFill>
          <a:blip r:embed="rId7"/>
          <a:stretch>
            <a:fillRect/>
          </a:stretch>
        </p:blipFill>
        <p:spPr>
          <a:xfrm>
            <a:off x="1113949" y="1575139"/>
            <a:ext cx="6858000" cy="4800600"/>
          </a:xfrm>
          <a:prstGeom prst="rect">
            <a:avLst/>
          </a:prstGeom>
        </p:spPr>
      </p:pic>
    </p:spTree>
    <p:extLst>
      <p:ext uri="{BB962C8B-B14F-4D97-AF65-F5344CB8AC3E}">
        <p14:creationId xmlns:p14="http://schemas.microsoft.com/office/powerpoint/2010/main" val="351510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1" nodeType="clickEffect">
                                  <p:stCondLst>
                                    <p:cond delay="0"/>
                                  </p:stCondLst>
                                  <p:childTnLst>
                                    <p:animEffect transition="out" filter="dissolv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9"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ssolve">
                                      <p:cBhvr>
                                        <p:cTn id="41" dur="500"/>
                                        <p:tgtEl>
                                          <p:spTgt spid="1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dissolv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9"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dissolve">
                                      <p:cBhvr>
                                        <p:cTn id="55" dur="500"/>
                                        <p:tgtEl>
                                          <p:spTgt spid="2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dissolv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6" grpId="0"/>
      <p:bldP spid="16" grpId="1"/>
      <p:bldP spid="19" grpId="0"/>
      <p:bldP spid="19" grpId="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A3EE49C-7F0E-60B6-B906-B3C4A23FD2C1}"/>
              </a:ext>
            </a:extLst>
          </p:cNvPr>
          <p:cNvPicPr>
            <a:picLocks noChangeAspect="1"/>
          </p:cNvPicPr>
          <p:nvPr/>
        </p:nvPicPr>
        <p:blipFill>
          <a:blip r:embed="rId2"/>
          <a:stretch>
            <a:fillRect/>
          </a:stretch>
        </p:blipFill>
        <p:spPr>
          <a:xfrm>
            <a:off x="1042792" y="1442135"/>
            <a:ext cx="6858000" cy="4800600"/>
          </a:xfrm>
          <a:prstGeom prst="rect">
            <a:avLst/>
          </a:prstGeom>
        </p:spPr>
      </p:pic>
      <p:pic>
        <p:nvPicPr>
          <p:cNvPr id="25" name="Picture 24">
            <a:extLst>
              <a:ext uri="{FF2B5EF4-FFF2-40B4-BE49-F238E27FC236}">
                <a16:creationId xmlns:a16="http://schemas.microsoft.com/office/drawing/2014/main" id="{E2F4F1E6-AC7A-E620-AA9A-01879F8C97F1}"/>
              </a:ext>
            </a:extLst>
          </p:cNvPr>
          <p:cNvPicPr>
            <a:picLocks noChangeAspect="1"/>
          </p:cNvPicPr>
          <p:nvPr/>
        </p:nvPicPr>
        <p:blipFill>
          <a:blip r:embed="rId3"/>
          <a:stretch>
            <a:fillRect/>
          </a:stretch>
        </p:blipFill>
        <p:spPr>
          <a:xfrm>
            <a:off x="1042792" y="1442135"/>
            <a:ext cx="6858000" cy="4800600"/>
          </a:xfrm>
          <a:prstGeom prst="rect">
            <a:avLst/>
          </a:prstGeom>
        </p:spPr>
      </p:pic>
      <p:sp>
        <p:nvSpPr>
          <p:cNvPr id="2" name="Title 1"/>
          <p:cNvSpPr>
            <a:spLocks noGrp="1"/>
          </p:cNvSpPr>
          <p:nvPr>
            <p:ph type="title"/>
          </p:nvPr>
        </p:nvSpPr>
        <p:spPr/>
        <p:txBody>
          <a:bodyPr>
            <a:normAutofit/>
          </a:bodyPr>
          <a:lstStyle/>
          <a:p>
            <a:r>
              <a:rPr lang="en-US" dirty="0"/>
              <a:t>Perturbative Green’s functions</a:t>
            </a:r>
          </a:p>
        </p:txBody>
      </p:sp>
      <p:pic>
        <p:nvPicPr>
          <p:cNvPr id="4" name="Picture 3">
            <a:extLst>
              <a:ext uri="{FF2B5EF4-FFF2-40B4-BE49-F238E27FC236}">
                <a16:creationId xmlns:a16="http://schemas.microsoft.com/office/drawing/2014/main" id="{6919250B-3D35-4B1A-2BDD-89260D33AE7B}"/>
              </a:ext>
            </a:extLst>
          </p:cNvPr>
          <p:cNvPicPr>
            <a:picLocks noChangeAspect="1"/>
          </p:cNvPicPr>
          <p:nvPr/>
        </p:nvPicPr>
        <p:blipFill>
          <a:blip r:embed="rId4"/>
          <a:stretch>
            <a:fillRect/>
          </a:stretch>
        </p:blipFill>
        <p:spPr>
          <a:xfrm>
            <a:off x="1042792" y="1442135"/>
            <a:ext cx="6858000" cy="4800600"/>
          </a:xfrm>
          <a:prstGeom prst="rect">
            <a:avLst/>
          </a:prstGeom>
        </p:spPr>
      </p:pic>
      <p:sp>
        <p:nvSpPr>
          <p:cNvPr id="5" name="TextBox 4">
            <a:extLst>
              <a:ext uri="{FF2B5EF4-FFF2-40B4-BE49-F238E27FC236}">
                <a16:creationId xmlns:a16="http://schemas.microsoft.com/office/drawing/2014/main" id="{E8B24DD1-F663-3293-A517-2B560A80F189}"/>
              </a:ext>
            </a:extLst>
          </p:cNvPr>
          <p:cNvSpPr txBox="1"/>
          <p:nvPr/>
        </p:nvSpPr>
        <p:spPr>
          <a:xfrm>
            <a:off x="533400" y="1127433"/>
            <a:ext cx="8077200" cy="369332"/>
          </a:xfrm>
          <a:prstGeom prst="rect">
            <a:avLst/>
          </a:prstGeom>
          <a:noFill/>
        </p:spPr>
        <p:txBody>
          <a:bodyPr wrap="square" rtlCol="0">
            <a:spAutoFit/>
          </a:bodyPr>
          <a:lstStyle/>
          <a:p>
            <a:pPr algn="ctr"/>
            <a:r>
              <a:rPr lang="en-US" dirty="0">
                <a:solidFill>
                  <a:srgbClr val="0070C0"/>
                </a:solidFill>
                <a:latin typeface="Arial" charset="0"/>
                <a:ea typeface="Arial" charset="0"/>
                <a:cs typeface="Arial" charset="0"/>
              </a:rPr>
              <a:t>Through </a:t>
            </a:r>
            <a:r>
              <a:rPr lang="en-US" b="1" u="sng" dirty="0">
                <a:solidFill>
                  <a:srgbClr val="0070C0"/>
                </a:solidFill>
                <a:latin typeface="Arial" charset="0"/>
                <a:ea typeface="Arial" charset="0"/>
                <a:cs typeface="Arial" charset="0"/>
              </a:rPr>
              <a:t>second-order</a:t>
            </a:r>
            <a:r>
              <a:rPr lang="en-US" dirty="0">
                <a:solidFill>
                  <a:srgbClr val="0070C0"/>
                </a:solidFill>
                <a:latin typeface="Arial" charset="0"/>
                <a:ea typeface="Arial" charset="0"/>
                <a:cs typeface="Arial" charset="0"/>
              </a:rPr>
              <a:t> Green’s function has poles </a:t>
            </a:r>
          </a:p>
        </p:txBody>
      </p:sp>
      <p:pic>
        <p:nvPicPr>
          <p:cNvPr id="8" name="Picture 7">
            <a:extLst>
              <a:ext uri="{FF2B5EF4-FFF2-40B4-BE49-F238E27FC236}">
                <a16:creationId xmlns:a16="http://schemas.microsoft.com/office/drawing/2014/main" id="{A09560F0-DA1B-1DDA-A135-6B1A2ADF7FA6}"/>
              </a:ext>
            </a:extLst>
          </p:cNvPr>
          <p:cNvPicPr>
            <a:picLocks noChangeAspect="1"/>
          </p:cNvPicPr>
          <p:nvPr/>
        </p:nvPicPr>
        <p:blipFill>
          <a:blip r:embed="rId5"/>
          <a:stretch>
            <a:fillRect/>
          </a:stretch>
        </p:blipFill>
        <p:spPr>
          <a:xfrm>
            <a:off x="1042792" y="1438067"/>
            <a:ext cx="6858000" cy="4800600"/>
          </a:xfrm>
          <a:prstGeom prst="rect">
            <a:avLst/>
          </a:prstGeom>
        </p:spPr>
      </p:pic>
      <p:sp>
        <p:nvSpPr>
          <p:cNvPr id="9" name="TextBox 8">
            <a:extLst>
              <a:ext uri="{FF2B5EF4-FFF2-40B4-BE49-F238E27FC236}">
                <a16:creationId xmlns:a16="http://schemas.microsoft.com/office/drawing/2014/main" id="{1F34DE46-8678-1D8F-5706-D00A01E13F73}"/>
              </a:ext>
            </a:extLst>
          </p:cNvPr>
          <p:cNvSpPr txBox="1"/>
          <p:nvPr/>
        </p:nvSpPr>
        <p:spPr>
          <a:xfrm>
            <a:off x="433192" y="1129630"/>
            <a:ext cx="8077200" cy="369332"/>
          </a:xfrm>
          <a:prstGeom prst="rect">
            <a:avLst/>
          </a:prstGeom>
          <a:noFill/>
        </p:spPr>
        <p:txBody>
          <a:bodyPr wrap="square" rtlCol="0">
            <a:spAutoFit/>
          </a:bodyPr>
          <a:lstStyle/>
          <a:p>
            <a:pPr algn="ctr"/>
            <a:r>
              <a:rPr lang="en-US" dirty="0">
                <a:solidFill>
                  <a:srgbClr val="C00000"/>
                </a:solidFill>
                <a:latin typeface="Arial" charset="0"/>
                <a:ea typeface="Arial" charset="0"/>
                <a:cs typeface="Arial" charset="0"/>
              </a:rPr>
              <a:t>Through </a:t>
            </a:r>
            <a:r>
              <a:rPr lang="en-US" b="1" u="sng" dirty="0">
                <a:solidFill>
                  <a:srgbClr val="C00000"/>
                </a:solidFill>
                <a:latin typeface="Arial" charset="0"/>
                <a:ea typeface="Arial" charset="0"/>
                <a:cs typeface="Arial" charset="0"/>
              </a:rPr>
              <a:t>third-order</a:t>
            </a:r>
            <a:r>
              <a:rPr lang="en-US" dirty="0">
                <a:solidFill>
                  <a:srgbClr val="C00000"/>
                </a:solidFill>
                <a:latin typeface="Arial" charset="0"/>
                <a:ea typeface="Arial" charset="0"/>
                <a:cs typeface="Arial" charset="0"/>
              </a:rPr>
              <a:t> Green’s function is missing many poles </a:t>
            </a:r>
          </a:p>
        </p:txBody>
      </p:sp>
      <p:pic>
        <p:nvPicPr>
          <p:cNvPr id="13" name="Picture 12">
            <a:extLst>
              <a:ext uri="{FF2B5EF4-FFF2-40B4-BE49-F238E27FC236}">
                <a16:creationId xmlns:a16="http://schemas.microsoft.com/office/drawing/2014/main" id="{607463B0-8BA1-0263-4AEE-1637F827823B}"/>
              </a:ext>
            </a:extLst>
          </p:cNvPr>
          <p:cNvPicPr>
            <a:picLocks noChangeAspect="1"/>
          </p:cNvPicPr>
          <p:nvPr/>
        </p:nvPicPr>
        <p:blipFill>
          <a:blip r:embed="rId6"/>
          <a:stretch>
            <a:fillRect/>
          </a:stretch>
        </p:blipFill>
        <p:spPr>
          <a:xfrm>
            <a:off x="685800" y="6178844"/>
            <a:ext cx="7772400" cy="533035"/>
          </a:xfrm>
          <a:prstGeom prst="rect">
            <a:avLst/>
          </a:prstGeom>
        </p:spPr>
      </p:pic>
      <p:sp>
        <p:nvSpPr>
          <p:cNvPr id="15" name="TextBox 14">
            <a:extLst>
              <a:ext uri="{FF2B5EF4-FFF2-40B4-BE49-F238E27FC236}">
                <a16:creationId xmlns:a16="http://schemas.microsoft.com/office/drawing/2014/main" id="{5AF16D98-00C9-871E-9915-0F1D86AA525B}"/>
              </a:ext>
            </a:extLst>
          </p:cNvPr>
          <p:cNvSpPr txBox="1"/>
          <p:nvPr/>
        </p:nvSpPr>
        <p:spPr>
          <a:xfrm>
            <a:off x="458244" y="1138355"/>
            <a:ext cx="8077200" cy="369332"/>
          </a:xfrm>
          <a:prstGeom prst="rect">
            <a:avLst/>
          </a:prstGeom>
          <a:noFill/>
        </p:spPr>
        <p:txBody>
          <a:bodyPr wrap="square" rtlCol="0">
            <a:spAutoFit/>
          </a:bodyPr>
          <a:lstStyle/>
          <a:p>
            <a:pPr algn="ctr"/>
            <a:r>
              <a:rPr lang="en-US" dirty="0">
                <a:solidFill>
                  <a:srgbClr val="0070C0"/>
                </a:solidFill>
                <a:latin typeface="Arial" charset="0"/>
                <a:ea typeface="Arial" charset="0"/>
                <a:cs typeface="Arial" charset="0"/>
              </a:rPr>
              <a:t>Through </a:t>
            </a:r>
            <a:r>
              <a:rPr lang="en-US" b="1" u="sng" dirty="0">
                <a:solidFill>
                  <a:srgbClr val="0070C0"/>
                </a:solidFill>
                <a:latin typeface="Arial" charset="0"/>
                <a:ea typeface="Arial" charset="0"/>
                <a:cs typeface="Arial" charset="0"/>
              </a:rPr>
              <a:t>fourth-order</a:t>
            </a:r>
            <a:r>
              <a:rPr lang="en-US" dirty="0">
                <a:solidFill>
                  <a:srgbClr val="0070C0"/>
                </a:solidFill>
                <a:latin typeface="Arial" charset="0"/>
                <a:ea typeface="Arial" charset="0"/>
                <a:cs typeface="Arial" charset="0"/>
              </a:rPr>
              <a:t> Green’s function again has poles </a:t>
            </a:r>
          </a:p>
        </p:txBody>
      </p:sp>
      <p:sp>
        <p:nvSpPr>
          <p:cNvPr id="23" name="TextBox 22">
            <a:extLst>
              <a:ext uri="{FF2B5EF4-FFF2-40B4-BE49-F238E27FC236}">
                <a16:creationId xmlns:a16="http://schemas.microsoft.com/office/drawing/2014/main" id="{481B04CC-3132-FFC9-071F-4A441BEEFB81}"/>
              </a:ext>
            </a:extLst>
          </p:cNvPr>
          <p:cNvSpPr txBox="1"/>
          <p:nvPr/>
        </p:nvSpPr>
        <p:spPr>
          <a:xfrm>
            <a:off x="483296" y="1151473"/>
            <a:ext cx="8077200" cy="369332"/>
          </a:xfrm>
          <a:prstGeom prst="rect">
            <a:avLst/>
          </a:prstGeom>
          <a:noFill/>
        </p:spPr>
        <p:txBody>
          <a:bodyPr wrap="square" rtlCol="0">
            <a:spAutoFit/>
          </a:bodyPr>
          <a:lstStyle/>
          <a:p>
            <a:pPr algn="ctr"/>
            <a:r>
              <a:rPr lang="en-US" dirty="0">
                <a:solidFill>
                  <a:srgbClr val="C00000"/>
                </a:solidFill>
                <a:latin typeface="Arial" charset="0"/>
                <a:ea typeface="Arial" charset="0"/>
                <a:cs typeface="Arial" charset="0"/>
              </a:rPr>
              <a:t>Through </a:t>
            </a:r>
            <a:r>
              <a:rPr lang="en-US" b="1" u="sng" dirty="0">
                <a:solidFill>
                  <a:srgbClr val="C00000"/>
                </a:solidFill>
                <a:latin typeface="Arial" charset="0"/>
                <a:ea typeface="Arial" charset="0"/>
                <a:cs typeface="Arial" charset="0"/>
              </a:rPr>
              <a:t>fifth-order</a:t>
            </a:r>
            <a:r>
              <a:rPr lang="en-US" dirty="0">
                <a:solidFill>
                  <a:srgbClr val="C00000"/>
                </a:solidFill>
                <a:latin typeface="Arial" charset="0"/>
                <a:ea typeface="Arial" charset="0"/>
                <a:cs typeface="Arial" charset="0"/>
              </a:rPr>
              <a:t> Green’s function again loses poles </a:t>
            </a:r>
          </a:p>
        </p:txBody>
      </p:sp>
    </p:spTree>
    <p:extLst>
      <p:ext uri="{BB962C8B-B14F-4D97-AF65-F5344CB8AC3E}">
        <p14:creationId xmlns:p14="http://schemas.microsoft.com/office/powerpoint/2010/main" val="135385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9" presetClass="entr"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9" presetClass="entr"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9" presetClass="entr"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dissolve">
                                      <p:cBhvr>
                                        <p:cTn id="41" dur="500"/>
                                        <p:tgtEl>
                                          <p:spTgt spid="23"/>
                                        </p:tgtEl>
                                      </p:cBhvr>
                                    </p:animEffect>
                                  </p:childTnLst>
                                </p:cTn>
                              </p:par>
                              <p:par>
                                <p:cTn id="42" presetID="9"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9" grpId="0"/>
      <p:bldP spid="9" grpId="1"/>
      <p:bldP spid="15" grpId="0"/>
      <p:bldP spid="15" grpId="1"/>
      <p:bldP spid="2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Even-order </a:t>
            </a:r>
            <a:r>
              <a:rPr lang="en-US" dirty="0">
                <a:latin typeface="Symbol" pitchFamily="2" charset="2"/>
              </a:rPr>
              <a:t>S</a:t>
            </a:r>
            <a:r>
              <a:rPr lang="en-US" baseline="30000" dirty="0"/>
              <a:t>(</a:t>
            </a:r>
            <a:r>
              <a:rPr lang="en-US" i="1" baseline="30000" dirty="0"/>
              <a:t>n</a:t>
            </a:r>
            <a:r>
              <a:rPr lang="en-US" baseline="30000" dirty="0"/>
              <a:t>)</a:t>
            </a:r>
            <a:r>
              <a:rPr lang="en-US" dirty="0"/>
              <a:t> are non-convergent</a:t>
            </a:r>
          </a:p>
        </p:txBody>
      </p:sp>
      <p:pic>
        <p:nvPicPr>
          <p:cNvPr id="4" name="Picture 3">
            <a:extLst>
              <a:ext uri="{FF2B5EF4-FFF2-40B4-BE49-F238E27FC236}">
                <a16:creationId xmlns:a16="http://schemas.microsoft.com/office/drawing/2014/main" id="{0B98584F-BCC8-0FA1-C2E7-2CE422238DC4}"/>
              </a:ext>
            </a:extLst>
          </p:cNvPr>
          <p:cNvPicPr>
            <a:picLocks noChangeAspect="1"/>
          </p:cNvPicPr>
          <p:nvPr/>
        </p:nvPicPr>
        <p:blipFill>
          <a:blip r:embed="rId2"/>
          <a:stretch>
            <a:fillRect/>
          </a:stretch>
        </p:blipFill>
        <p:spPr>
          <a:xfrm>
            <a:off x="281835" y="1256669"/>
            <a:ext cx="8229600" cy="5760720"/>
          </a:xfrm>
          <a:prstGeom prst="rect">
            <a:avLst/>
          </a:prstGeom>
        </p:spPr>
      </p:pic>
      <p:sp>
        <p:nvSpPr>
          <p:cNvPr id="6" name="TextBox 5">
            <a:extLst>
              <a:ext uri="{FF2B5EF4-FFF2-40B4-BE49-F238E27FC236}">
                <a16:creationId xmlns:a16="http://schemas.microsoft.com/office/drawing/2014/main" id="{C3157796-4990-4F4F-25E7-DA0532145195}"/>
              </a:ext>
            </a:extLst>
          </p:cNvPr>
          <p:cNvSpPr txBox="1"/>
          <p:nvPr/>
        </p:nvSpPr>
        <p:spPr>
          <a:xfrm>
            <a:off x="3358841" y="5625355"/>
            <a:ext cx="901327" cy="369332"/>
          </a:xfrm>
          <a:prstGeom prst="rect">
            <a:avLst/>
          </a:prstGeom>
          <a:noFill/>
        </p:spPr>
        <p:txBody>
          <a:bodyPr wrap="square" rtlCol="0">
            <a:spAutoFit/>
          </a:bodyPr>
          <a:lstStyle/>
          <a:p>
            <a:pPr algn="ctr"/>
            <a:r>
              <a:rPr lang="en-US" dirty="0">
                <a:latin typeface="Arial" charset="0"/>
                <a:ea typeface="Arial" charset="0"/>
                <a:cs typeface="Arial" charset="0"/>
              </a:rPr>
              <a:t>Exact</a:t>
            </a:r>
          </a:p>
        </p:txBody>
      </p:sp>
      <p:sp>
        <p:nvSpPr>
          <p:cNvPr id="10" name="TextBox 9">
            <a:extLst>
              <a:ext uri="{FF2B5EF4-FFF2-40B4-BE49-F238E27FC236}">
                <a16:creationId xmlns:a16="http://schemas.microsoft.com/office/drawing/2014/main" id="{0F618B63-FAC6-0C17-F443-E85B69CC2675}"/>
              </a:ext>
            </a:extLst>
          </p:cNvPr>
          <p:cNvSpPr txBox="1"/>
          <p:nvPr/>
        </p:nvSpPr>
        <p:spPr>
          <a:xfrm>
            <a:off x="3020637" y="5379087"/>
            <a:ext cx="448302" cy="369332"/>
          </a:xfrm>
          <a:prstGeom prst="rect">
            <a:avLst/>
          </a:prstGeom>
          <a:noFill/>
        </p:spPr>
        <p:txBody>
          <a:bodyPr wrap="square" rtlCol="0">
            <a:spAutoFit/>
          </a:bodyPr>
          <a:lstStyle/>
          <a:p>
            <a:pPr algn="ctr"/>
            <a:r>
              <a:rPr lang="en-US" dirty="0">
                <a:solidFill>
                  <a:srgbClr val="0070C0"/>
                </a:solidFill>
                <a:latin typeface="Arial" charset="0"/>
                <a:ea typeface="Arial" charset="0"/>
                <a:cs typeface="Arial" charset="0"/>
              </a:rPr>
              <a:t>2</a:t>
            </a:r>
          </a:p>
        </p:txBody>
      </p:sp>
      <p:sp>
        <p:nvSpPr>
          <p:cNvPr id="11" name="TextBox 10">
            <a:extLst>
              <a:ext uri="{FF2B5EF4-FFF2-40B4-BE49-F238E27FC236}">
                <a16:creationId xmlns:a16="http://schemas.microsoft.com/office/drawing/2014/main" id="{39AB64AF-1E7C-B745-E0C9-8A44CA03BC47}"/>
              </a:ext>
            </a:extLst>
          </p:cNvPr>
          <p:cNvSpPr txBox="1"/>
          <p:nvPr/>
        </p:nvSpPr>
        <p:spPr>
          <a:xfrm>
            <a:off x="2671225" y="5441717"/>
            <a:ext cx="448302" cy="369332"/>
          </a:xfrm>
          <a:prstGeom prst="rect">
            <a:avLst/>
          </a:prstGeom>
          <a:noFill/>
        </p:spPr>
        <p:txBody>
          <a:bodyPr wrap="square" rtlCol="0">
            <a:spAutoFit/>
          </a:bodyPr>
          <a:lstStyle/>
          <a:p>
            <a:pPr algn="ctr"/>
            <a:r>
              <a:rPr lang="en-US" dirty="0">
                <a:solidFill>
                  <a:srgbClr val="FF0000"/>
                </a:solidFill>
                <a:latin typeface="Arial" charset="0"/>
                <a:ea typeface="Arial" charset="0"/>
                <a:cs typeface="Arial" charset="0"/>
              </a:rPr>
              <a:t>4</a:t>
            </a:r>
          </a:p>
        </p:txBody>
      </p:sp>
      <p:sp>
        <p:nvSpPr>
          <p:cNvPr id="12" name="TextBox 11">
            <a:extLst>
              <a:ext uri="{FF2B5EF4-FFF2-40B4-BE49-F238E27FC236}">
                <a16:creationId xmlns:a16="http://schemas.microsoft.com/office/drawing/2014/main" id="{4F1C4C47-4E88-1A99-E040-5074B8EE3209}"/>
              </a:ext>
            </a:extLst>
          </p:cNvPr>
          <p:cNvSpPr txBox="1"/>
          <p:nvPr/>
        </p:nvSpPr>
        <p:spPr>
          <a:xfrm>
            <a:off x="2284235" y="5516873"/>
            <a:ext cx="448302" cy="369332"/>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6</a:t>
            </a:r>
          </a:p>
        </p:txBody>
      </p:sp>
      <p:sp>
        <p:nvSpPr>
          <p:cNvPr id="14" name="TextBox 13">
            <a:extLst>
              <a:ext uri="{FF2B5EF4-FFF2-40B4-BE49-F238E27FC236}">
                <a16:creationId xmlns:a16="http://schemas.microsoft.com/office/drawing/2014/main" id="{30FB9BF8-98A6-FA13-61C3-F3EE0363D7E9}"/>
              </a:ext>
            </a:extLst>
          </p:cNvPr>
          <p:cNvSpPr txBox="1"/>
          <p:nvPr/>
        </p:nvSpPr>
        <p:spPr>
          <a:xfrm>
            <a:off x="2008661" y="5575251"/>
            <a:ext cx="448302" cy="369332"/>
          </a:xfrm>
          <a:prstGeom prst="rect">
            <a:avLst/>
          </a:prstGeom>
          <a:noFill/>
        </p:spPr>
        <p:txBody>
          <a:bodyPr wrap="square" rtlCol="0">
            <a:spAutoFit/>
          </a:bodyPr>
          <a:lstStyle/>
          <a:p>
            <a:pPr algn="ctr"/>
            <a:r>
              <a:rPr lang="en-US" dirty="0">
                <a:solidFill>
                  <a:schemeClr val="accent6">
                    <a:lumMod val="75000"/>
                  </a:schemeClr>
                </a:solidFill>
                <a:latin typeface="Arial" charset="0"/>
                <a:ea typeface="Arial" charset="0"/>
                <a:cs typeface="Arial" charset="0"/>
              </a:rPr>
              <a:t>8</a:t>
            </a:r>
          </a:p>
        </p:txBody>
      </p:sp>
      <p:sp>
        <p:nvSpPr>
          <p:cNvPr id="16" name="TextBox 15">
            <a:extLst>
              <a:ext uri="{FF2B5EF4-FFF2-40B4-BE49-F238E27FC236}">
                <a16:creationId xmlns:a16="http://schemas.microsoft.com/office/drawing/2014/main" id="{A4D57F4E-0689-6642-9C06-6E37E29848A7}"/>
              </a:ext>
            </a:extLst>
          </p:cNvPr>
          <p:cNvSpPr txBox="1"/>
          <p:nvPr/>
        </p:nvSpPr>
        <p:spPr>
          <a:xfrm>
            <a:off x="1709899" y="5625355"/>
            <a:ext cx="448302" cy="369332"/>
          </a:xfrm>
          <a:prstGeom prst="rect">
            <a:avLst/>
          </a:prstGeom>
          <a:noFill/>
        </p:spPr>
        <p:txBody>
          <a:bodyPr wrap="square" rtlCol="0">
            <a:spAutoFit/>
          </a:bodyPr>
          <a:lstStyle/>
          <a:p>
            <a:pPr algn="ctr"/>
            <a:r>
              <a:rPr lang="en-US" dirty="0">
                <a:solidFill>
                  <a:schemeClr val="accent4">
                    <a:lumMod val="75000"/>
                  </a:schemeClr>
                </a:solidFill>
                <a:latin typeface="Arial" charset="0"/>
                <a:ea typeface="Arial" charset="0"/>
                <a:cs typeface="Arial" charset="0"/>
              </a:rPr>
              <a:t>10</a:t>
            </a:r>
          </a:p>
        </p:txBody>
      </p:sp>
    </p:spTree>
    <p:extLst>
      <p:ext uri="{BB962C8B-B14F-4D97-AF65-F5344CB8AC3E}">
        <p14:creationId xmlns:p14="http://schemas.microsoft.com/office/powerpoint/2010/main" val="269012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Infinite-order theories are worse!</a:t>
            </a:r>
          </a:p>
        </p:txBody>
      </p:sp>
      <p:pic>
        <p:nvPicPr>
          <p:cNvPr id="13" name="Picture 12">
            <a:extLst>
              <a:ext uri="{FF2B5EF4-FFF2-40B4-BE49-F238E27FC236}">
                <a16:creationId xmlns:a16="http://schemas.microsoft.com/office/drawing/2014/main" id="{C985251B-5AB5-AACD-2213-1F856412A0CF}"/>
              </a:ext>
            </a:extLst>
          </p:cNvPr>
          <p:cNvPicPr>
            <a:picLocks noChangeAspect="1"/>
          </p:cNvPicPr>
          <p:nvPr/>
        </p:nvPicPr>
        <p:blipFill>
          <a:blip r:embed="rId2"/>
          <a:stretch>
            <a:fillRect/>
          </a:stretch>
        </p:blipFill>
        <p:spPr>
          <a:xfrm>
            <a:off x="1804444" y="2112935"/>
            <a:ext cx="5836433" cy="4074027"/>
          </a:xfrm>
          <a:prstGeom prst="rect">
            <a:avLst/>
          </a:prstGeom>
        </p:spPr>
      </p:pic>
      <p:sp>
        <p:nvSpPr>
          <p:cNvPr id="15" name="TextBox 14">
            <a:extLst>
              <a:ext uri="{FF2B5EF4-FFF2-40B4-BE49-F238E27FC236}">
                <a16:creationId xmlns:a16="http://schemas.microsoft.com/office/drawing/2014/main" id="{B90E1782-DB52-5AD0-180B-94DD88E7634B}"/>
              </a:ext>
            </a:extLst>
          </p:cNvPr>
          <p:cNvSpPr txBox="1"/>
          <p:nvPr/>
        </p:nvSpPr>
        <p:spPr>
          <a:xfrm>
            <a:off x="1311523" y="1245498"/>
            <a:ext cx="6520953" cy="646331"/>
          </a:xfrm>
          <a:prstGeom prst="rect">
            <a:avLst/>
          </a:prstGeom>
          <a:noFill/>
        </p:spPr>
        <p:txBody>
          <a:bodyPr wrap="square" rtlCol="0">
            <a:spAutoFit/>
          </a:bodyPr>
          <a:lstStyle/>
          <a:p>
            <a:pPr algn="ctr"/>
            <a:r>
              <a:rPr lang="en-US" b="1" dirty="0">
                <a:solidFill>
                  <a:schemeClr val="accent3">
                    <a:lumMod val="75000"/>
                  </a:schemeClr>
                </a:solidFill>
                <a:latin typeface="Arial" charset="0"/>
                <a:ea typeface="Arial" charset="0"/>
                <a:cs typeface="Arial" charset="0"/>
              </a:rPr>
              <a:t>Tamm–</a:t>
            </a:r>
            <a:r>
              <a:rPr lang="en-US" b="1" dirty="0" err="1">
                <a:solidFill>
                  <a:schemeClr val="accent3">
                    <a:lumMod val="75000"/>
                  </a:schemeClr>
                </a:solidFill>
                <a:latin typeface="Arial" charset="0"/>
                <a:ea typeface="Arial" charset="0"/>
                <a:cs typeface="Arial" charset="0"/>
              </a:rPr>
              <a:t>Dancoff</a:t>
            </a:r>
            <a:r>
              <a:rPr lang="en-US" b="1" dirty="0">
                <a:solidFill>
                  <a:schemeClr val="accent3">
                    <a:lumMod val="75000"/>
                  </a:schemeClr>
                </a:solidFill>
                <a:latin typeface="Arial" charset="0"/>
                <a:ea typeface="Arial" charset="0"/>
                <a:cs typeface="Arial" charset="0"/>
              </a:rPr>
              <a:t> approximation (TDA) </a:t>
            </a:r>
            <a:r>
              <a:rPr lang="en-US" dirty="0">
                <a:solidFill>
                  <a:schemeClr val="accent3">
                    <a:lumMod val="75000"/>
                  </a:schemeClr>
                </a:solidFill>
                <a:latin typeface="Arial" charset="0"/>
                <a:ea typeface="Arial" charset="0"/>
                <a:cs typeface="Arial" charset="0"/>
              </a:rPr>
              <a:t>renormalizes a vertex and sums over ladder and ring diagrams up to infinite order </a:t>
            </a:r>
          </a:p>
        </p:txBody>
      </p:sp>
    </p:spTree>
    <p:extLst>
      <p:ext uri="{BB962C8B-B14F-4D97-AF65-F5344CB8AC3E}">
        <p14:creationId xmlns:p14="http://schemas.microsoft.com/office/powerpoint/2010/main" val="1252447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Tamm–</a:t>
            </a:r>
            <a:r>
              <a:rPr lang="en-US" dirty="0" err="1"/>
              <a:t>Dancoff</a:t>
            </a:r>
            <a:r>
              <a:rPr lang="en-US" dirty="0"/>
              <a:t> approximation</a:t>
            </a:r>
          </a:p>
        </p:txBody>
      </p:sp>
      <p:sp>
        <p:nvSpPr>
          <p:cNvPr id="15" name="TextBox 14">
            <a:extLst>
              <a:ext uri="{FF2B5EF4-FFF2-40B4-BE49-F238E27FC236}">
                <a16:creationId xmlns:a16="http://schemas.microsoft.com/office/drawing/2014/main" id="{B90E1782-DB52-5AD0-180B-94DD88E7634B}"/>
              </a:ext>
            </a:extLst>
          </p:cNvPr>
          <p:cNvSpPr txBox="1"/>
          <p:nvPr/>
        </p:nvSpPr>
        <p:spPr>
          <a:xfrm>
            <a:off x="1142998" y="1277035"/>
            <a:ext cx="6858001" cy="646331"/>
          </a:xfrm>
          <a:prstGeom prst="rect">
            <a:avLst/>
          </a:prstGeom>
          <a:noFill/>
        </p:spPr>
        <p:txBody>
          <a:bodyPr wrap="square" rtlCol="0">
            <a:spAutoFit/>
          </a:bodyPr>
          <a:lstStyle/>
          <a:p>
            <a:pPr algn="ctr"/>
            <a:r>
              <a:rPr lang="en-US" dirty="0">
                <a:solidFill>
                  <a:srgbClr val="FF0000"/>
                </a:solidFill>
                <a:latin typeface="Arial" charset="0"/>
                <a:ea typeface="Arial" charset="0"/>
                <a:cs typeface="Arial" charset="0"/>
              </a:rPr>
              <a:t>After 20</a:t>
            </a:r>
            <a:r>
              <a:rPr lang="en-US" baseline="30000" dirty="0">
                <a:solidFill>
                  <a:srgbClr val="FF0000"/>
                </a:solidFill>
                <a:latin typeface="Arial" charset="0"/>
                <a:ea typeface="Arial" charset="0"/>
                <a:cs typeface="Arial" charset="0"/>
              </a:rPr>
              <a:t>th</a:t>
            </a:r>
            <a:r>
              <a:rPr lang="en-US" dirty="0">
                <a:solidFill>
                  <a:srgbClr val="FF0000"/>
                </a:solidFill>
                <a:latin typeface="Arial" charset="0"/>
                <a:ea typeface="Arial" charset="0"/>
                <a:cs typeface="Arial" charset="0"/>
              </a:rPr>
              <a:t> cycle of iterative solution of the amplitude equation, TDA has included up to qualitatively wrong 21</a:t>
            </a:r>
            <a:r>
              <a:rPr lang="en-US" baseline="30000" dirty="0">
                <a:solidFill>
                  <a:srgbClr val="FF0000"/>
                </a:solidFill>
                <a:latin typeface="Arial" charset="0"/>
                <a:ea typeface="Arial" charset="0"/>
                <a:cs typeface="Arial" charset="0"/>
              </a:rPr>
              <a:t>st</a:t>
            </a:r>
            <a:r>
              <a:rPr lang="en-US" dirty="0">
                <a:solidFill>
                  <a:srgbClr val="FF0000"/>
                </a:solidFill>
                <a:latin typeface="Arial" charset="0"/>
                <a:ea typeface="Arial" charset="0"/>
                <a:cs typeface="Arial" charset="0"/>
              </a:rPr>
              <a:t>-order self-energy</a:t>
            </a:r>
          </a:p>
        </p:txBody>
      </p:sp>
      <p:sp>
        <p:nvSpPr>
          <p:cNvPr id="7" name="TextBox 6">
            <a:extLst>
              <a:ext uri="{FF2B5EF4-FFF2-40B4-BE49-F238E27FC236}">
                <a16:creationId xmlns:a16="http://schemas.microsoft.com/office/drawing/2014/main" id="{FAE32C17-602C-4E31-4845-82464D1C1E2D}"/>
              </a:ext>
            </a:extLst>
          </p:cNvPr>
          <p:cNvSpPr txBox="1"/>
          <p:nvPr/>
        </p:nvSpPr>
        <p:spPr>
          <a:xfrm>
            <a:off x="1263555" y="1277035"/>
            <a:ext cx="6560510" cy="646331"/>
          </a:xfrm>
          <a:prstGeom prst="rect">
            <a:avLst/>
          </a:prstGeom>
          <a:noFill/>
        </p:spPr>
        <p:txBody>
          <a:bodyPr wrap="square" rtlCol="0">
            <a:spAutoFit/>
          </a:bodyPr>
          <a:lstStyle/>
          <a:p>
            <a:pPr algn="ctr"/>
            <a:r>
              <a:rPr lang="en-US" dirty="0">
                <a:solidFill>
                  <a:srgbClr val="0070C0"/>
                </a:solidFill>
                <a:latin typeface="Arial" charset="0"/>
                <a:ea typeface="Arial" charset="0"/>
                <a:cs typeface="Arial" charset="0"/>
              </a:rPr>
              <a:t>After 21</a:t>
            </a:r>
            <a:r>
              <a:rPr lang="en-US" baseline="30000" dirty="0">
                <a:solidFill>
                  <a:srgbClr val="0070C0"/>
                </a:solidFill>
                <a:latin typeface="Arial" charset="0"/>
                <a:ea typeface="Arial" charset="0"/>
                <a:cs typeface="Arial" charset="0"/>
              </a:rPr>
              <a:t>st</a:t>
            </a:r>
            <a:r>
              <a:rPr lang="en-US" dirty="0">
                <a:solidFill>
                  <a:srgbClr val="0070C0"/>
                </a:solidFill>
                <a:latin typeface="Arial" charset="0"/>
                <a:ea typeface="Arial" charset="0"/>
                <a:cs typeface="Arial" charset="0"/>
              </a:rPr>
              <a:t> cycle, TDA has included up to qualitatively correct 22</a:t>
            </a:r>
            <a:r>
              <a:rPr lang="en-US" baseline="30000" dirty="0">
                <a:solidFill>
                  <a:srgbClr val="0070C0"/>
                </a:solidFill>
                <a:latin typeface="Arial" charset="0"/>
                <a:ea typeface="Arial" charset="0"/>
                <a:cs typeface="Arial" charset="0"/>
              </a:rPr>
              <a:t>nd</a:t>
            </a:r>
            <a:r>
              <a:rPr lang="en-US" dirty="0">
                <a:solidFill>
                  <a:srgbClr val="0070C0"/>
                </a:solidFill>
                <a:latin typeface="Arial" charset="0"/>
                <a:ea typeface="Arial" charset="0"/>
                <a:cs typeface="Arial" charset="0"/>
              </a:rPr>
              <a:t>-order self-energy, but quantitatively very poor</a:t>
            </a:r>
          </a:p>
        </p:txBody>
      </p:sp>
      <p:pic>
        <p:nvPicPr>
          <p:cNvPr id="9" name="Picture 8">
            <a:extLst>
              <a:ext uri="{FF2B5EF4-FFF2-40B4-BE49-F238E27FC236}">
                <a16:creationId xmlns:a16="http://schemas.microsoft.com/office/drawing/2014/main" id="{EC2209E7-174B-CDDA-3302-77F91D75541C}"/>
              </a:ext>
            </a:extLst>
          </p:cNvPr>
          <p:cNvPicPr>
            <a:picLocks noChangeAspect="1"/>
          </p:cNvPicPr>
          <p:nvPr/>
        </p:nvPicPr>
        <p:blipFill>
          <a:blip r:embed="rId2"/>
          <a:stretch>
            <a:fillRect/>
          </a:stretch>
        </p:blipFill>
        <p:spPr>
          <a:xfrm>
            <a:off x="1114810" y="1923366"/>
            <a:ext cx="6858000" cy="4800600"/>
          </a:xfrm>
          <a:prstGeom prst="rect">
            <a:avLst/>
          </a:prstGeom>
        </p:spPr>
      </p:pic>
      <p:pic>
        <p:nvPicPr>
          <p:cNvPr id="11" name="Picture 10">
            <a:extLst>
              <a:ext uri="{FF2B5EF4-FFF2-40B4-BE49-F238E27FC236}">
                <a16:creationId xmlns:a16="http://schemas.microsoft.com/office/drawing/2014/main" id="{BB69E4E4-5928-0222-31E1-22C6183E9278}"/>
              </a:ext>
            </a:extLst>
          </p:cNvPr>
          <p:cNvPicPr>
            <a:picLocks noChangeAspect="1"/>
          </p:cNvPicPr>
          <p:nvPr/>
        </p:nvPicPr>
        <p:blipFill>
          <a:blip r:embed="rId3"/>
          <a:stretch>
            <a:fillRect/>
          </a:stretch>
        </p:blipFill>
        <p:spPr>
          <a:xfrm>
            <a:off x="1114810" y="1923366"/>
            <a:ext cx="6858000" cy="4800600"/>
          </a:xfrm>
          <a:prstGeom prst="rect">
            <a:avLst/>
          </a:prstGeom>
        </p:spPr>
      </p:pic>
    </p:spTree>
    <p:extLst>
      <p:ext uri="{BB962C8B-B14F-4D97-AF65-F5344CB8AC3E}">
        <p14:creationId xmlns:p14="http://schemas.microsoft.com/office/powerpoint/2010/main" val="428656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xit" presetSubtype="0" fill="hold"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Infinite-order theories are worse!</a:t>
            </a:r>
          </a:p>
        </p:txBody>
      </p:sp>
      <p:sp>
        <p:nvSpPr>
          <p:cNvPr id="15" name="TextBox 14">
            <a:extLst>
              <a:ext uri="{FF2B5EF4-FFF2-40B4-BE49-F238E27FC236}">
                <a16:creationId xmlns:a16="http://schemas.microsoft.com/office/drawing/2014/main" id="{B90E1782-DB52-5AD0-180B-94DD88E7634B}"/>
              </a:ext>
            </a:extLst>
          </p:cNvPr>
          <p:cNvSpPr txBox="1"/>
          <p:nvPr/>
        </p:nvSpPr>
        <p:spPr>
          <a:xfrm>
            <a:off x="1074774" y="1258024"/>
            <a:ext cx="7019501" cy="646331"/>
          </a:xfrm>
          <a:prstGeom prst="rect">
            <a:avLst/>
          </a:prstGeom>
          <a:noFill/>
        </p:spPr>
        <p:txBody>
          <a:bodyPr wrap="square" rtlCol="0">
            <a:spAutoFit/>
          </a:bodyPr>
          <a:lstStyle/>
          <a:p>
            <a:pPr algn="ctr"/>
            <a:r>
              <a:rPr lang="en-US" b="1" dirty="0">
                <a:solidFill>
                  <a:schemeClr val="accent3">
                    <a:lumMod val="75000"/>
                  </a:schemeClr>
                </a:solidFill>
                <a:latin typeface="Arial" charset="0"/>
                <a:ea typeface="Arial" charset="0"/>
                <a:cs typeface="Arial" charset="0"/>
              </a:rPr>
              <a:t>Self-consistent 2</a:t>
            </a:r>
            <a:r>
              <a:rPr lang="en-US" b="1" baseline="30000" dirty="0">
                <a:solidFill>
                  <a:schemeClr val="accent3">
                    <a:lumMod val="75000"/>
                  </a:schemeClr>
                </a:solidFill>
                <a:latin typeface="Arial" charset="0"/>
                <a:ea typeface="Arial" charset="0"/>
                <a:cs typeface="Arial" charset="0"/>
              </a:rPr>
              <a:t>nd</a:t>
            </a:r>
            <a:r>
              <a:rPr lang="en-US" b="1" dirty="0">
                <a:solidFill>
                  <a:schemeClr val="accent3">
                    <a:lumMod val="75000"/>
                  </a:schemeClr>
                </a:solidFill>
                <a:latin typeface="Arial" charset="0"/>
                <a:ea typeface="Arial" charset="0"/>
                <a:cs typeface="Arial" charset="0"/>
              </a:rPr>
              <a:t>-order Green’s-function [</a:t>
            </a:r>
            <a:r>
              <a:rPr lang="en-US" b="1" dirty="0" err="1">
                <a:solidFill>
                  <a:schemeClr val="accent3">
                    <a:lumMod val="75000"/>
                  </a:schemeClr>
                </a:solidFill>
                <a:latin typeface="Arial" charset="0"/>
                <a:ea typeface="Arial" charset="0"/>
                <a:cs typeface="Arial" charset="0"/>
              </a:rPr>
              <a:t>sc</a:t>
            </a:r>
            <a:r>
              <a:rPr lang="en-US" b="1" dirty="0">
                <a:solidFill>
                  <a:schemeClr val="accent3">
                    <a:lumMod val="75000"/>
                  </a:schemeClr>
                </a:solidFill>
                <a:latin typeface="Arial" charset="0"/>
                <a:ea typeface="Arial" charset="0"/>
                <a:cs typeface="Arial" charset="0"/>
              </a:rPr>
              <a:t>(2)] </a:t>
            </a:r>
            <a:r>
              <a:rPr lang="en-US" dirty="0">
                <a:solidFill>
                  <a:schemeClr val="accent3">
                    <a:lumMod val="75000"/>
                  </a:schemeClr>
                </a:solidFill>
                <a:latin typeface="Arial" charset="0"/>
                <a:ea typeface="Arial" charset="0"/>
                <a:cs typeface="Arial" charset="0"/>
              </a:rPr>
              <a:t>renormalizes edges and sums over tower diagrams up to infinite order </a:t>
            </a:r>
          </a:p>
        </p:txBody>
      </p:sp>
      <p:pic>
        <p:nvPicPr>
          <p:cNvPr id="4" name="Picture 3">
            <a:extLst>
              <a:ext uri="{FF2B5EF4-FFF2-40B4-BE49-F238E27FC236}">
                <a16:creationId xmlns:a16="http://schemas.microsoft.com/office/drawing/2014/main" id="{737421FC-A8E2-A30B-151D-890DCA248523}"/>
              </a:ext>
            </a:extLst>
          </p:cNvPr>
          <p:cNvPicPr>
            <a:picLocks noChangeAspect="1"/>
          </p:cNvPicPr>
          <p:nvPr/>
        </p:nvPicPr>
        <p:blipFill>
          <a:blip r:embed="rId2"/>
          <a:stretch>
            <a:fillRect/>
          </a:stretch>
        </p:blipFill>
        <p:spPr>
          <a:xfrm>
            <a:off x="838025" y="2083496"/>
            <a:ext cx="7493000" cy="4419600"/>
          </a:xfrm>
          <a:prstGeom prst="rect">
            <a:avLst/>
          </a:prstGeom>
        </p:spPr>
      </p:pic>
    </p:spTree>
    <p:extLst>
      <p:ext uri="{BB962C8B-B14F-4D97-AF65-F5344CB8AC3E}">
        <p14:creationId xmlns:p14="http://schemas.microsoft.com/office/powerpoint/2010/main" val="1255317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Self-consistent Green’s function</a:t>
            </a:r>
          </a:p>
        </p:txBody>
      </p:sp>
      <p:sp>
        <p:nvSpPr>
          <p:cNvPr id="15" name="TextBox 14">
            <a:extLst>
              <a:ext uri="{FF2B5EF4-FFF2-40B4-BE49-F238E27FC236}">
                <a16:creationId xmlns:a16="http://schemas.microsoft.com/office/drawing/2014/main" id="{B90E1782-DB52-5AD0-180B-94DD88E7634B}"/>
              </a:ext>
            </a:extLst>
          </p:cNvPr>
          <p:cNvSpPr txBox="1"/>
          <p:nvPr/>
        </p:nvSpPr>
        <p:spPr>
          <a:xfrm>
            <a:off x="765987" y="1277035"/>
            <a:ext cx="7612026" cy="646331"/>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As the self-consistent iteration progresses, the number of roots increases factorially, reaching an astronomical value in the second cycle</a:t>
            </a:r>
          </a:p>
        </p:txBody>
      </p:sp>
      <p:pic>
        <p:nvPicPr>
          <p:cNvPr id="5" name="Picture 4">
            <a:extLst>
              <a:ext uri="{FF2B5EF4-FFF2-40B4-BE49-F238E27FC236}">
                <a16:creationId xmlns:a16="http://schemas.microsoft.com/office/drawing/2014/main" id="{EA0F2028-68FD-98CC-FB40-03B6E82EDFB6}"/>
              </a:ext>
            </a:extLst>
          </p:cNvPr>
          <p:cNvPicPr>
            <a:picLocks noChangeAspect="1"/>
          </p:cNvPicPr>
          <p:nvPr/>
        </p:nvPicPr>
        <p:blipFill>
          <a:blip r:embed="rId2"/>
          <a:stretch>
            <a:fillRect/>
          </a:stretch>
        </p:blipFill>
        <p:spPr>
          <a:xfrm>
            <a:off x="870559" y="1782762"/>
            <a:ext cx="6858000" cy="4800600"/>
          </a:xfrm>
          <a:prstGeom prst="rect">
            <a:avLst/>
          </a:prstGeom>
        </p:spPr>
      </p:pic>
      <p:sp>
        <p:nvSpPr>
          <p:cNvPr id="3" name="TextBox 2">
            <a:extLst>
              <a:ext uri="{FF2B5EF4-FFF2-40B4-BE49-F238E27FC236}">
                <a16:creationId xmlns:a16="http://schemas.microsoft.com/office/drawing/2014/main" id="{7F84E666-A4EE-6426-37CC-B872CF504BFC}"/>
              </a:ext>
            </a:extLst>
          </p:cNvPr>
          <p:cNvSpPr txBox="1"/>
          <p:nvPr/>
        </p:nvSpPr>
        <p:spPr>
          <a:xfrm>
            <a:off x="7496348" y="3582121"/>
            <a:ext cx="1419972" cy="1200329"/>
          </a:xfrm>
          <a:prstGeom prst="rect">
            <a:avLst/>
          </a:prstGeom>
          <a:solidFill>
            <a:schemeClr val="bg1">
              <a:alpha val="79657"/>
            </a:schemeClr>
          </a:solidFill>
        </p:spPr>
        <p:txBody>
          <a:bodyPr wrap="square" rtlCol="0">
            <a:spAutoFit/>
          </a:bodyPr>
          <a:lstStyle/>
          <a:p>
            <a:r>
              <a:rPr lang="en-US" dirty="0">
                <a:solidFill>
                  <a:schemeClr val="accent6">
                    <a:lumMod val="75000"/>
                  </a:schemeClr>
                </a:solidFill>
                <a:latin typeface="Arial" charset="0"/>
                <a:ea typeface="Arial" charset="0"/>
                <a:cs typeface="Arial" charset="0"/>
              </a:rPr>
              <a:t>Histograms of poles (heights are residues)</a:t>
            </a:r>
          </a:p>
        </p:txBody>
      </p:sp>
      <p:cxnSp>
        <p:nvCxnSpPr>
          <p:cNvPr id="4" name="Straight Arrow Connector 3">
            <a:extLst>
              <a:ext uri="{FF2B5EF4-FFF2-40B4-BE49-F238E27FC236}">
                <a16:creationId xmlns:a16="http://schemas.microsoft.com/office/drawing/2014/main" id="{07673EAF-DDFC-8386-A6FD-13DC6AC47EA3}"/>
              </a:ext>
            </a:extLst>
          </p:cNvPr>
          <p:cNvCxnSpPr>
            <a:cxnSpLocks/>
          </p:cNvCxnSpPr>
          <p:nvPr/>
        </p:nvCxnSpPr>
        <p:spPr>
          <a:xfrm flipH="1" flipV="1">
            <a:off x="7492618" y="3030673"/>
            <a:ext cx="421281" cy="63072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B5E05484-4DE9-B5AB-1C60-7994B744EE14}"/>
              </a:ext>
            </a:extLst>
          </p:cNvPr>
          <p:cNvCxnSpPr>
            <a:cxnSpLocks/>
          </p:cNvCxnSpPr>
          <p:nvPr/>
        </p:nvCxnSpPr>
        <p:spPr>
          <a:xfrm flipH="1">
            <a:off x="7000875" y="3907127"/>
            <a:ext cx="518951" cy="61158"/>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E661EF5-8DC9-65A4-20DD-6EB562FDD643}"/>
              </a:ext>
            </a:extLst>
          </p:cNvPr>
          <p:cNvCxnSpPr>
            <a:cxnSpLocks/>
          </p:cNvCxnSpPr>
          <p:nvPr/>
        </p:nvCxnSpPr>
        <p:spPr>
          <a:xfrm flipH="1">
            <a:off x="7492618" y="4725260"/>
            <a:ext cx="417968" cy="5948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0A0A39A-46B5-43EA-D6B8-B0E74B0D32FC}"/>
              </a:ext>
            </a:extLst>
          </p:cNvPr>
          <p:cNvSpPr txBox="1"/>
          <p:nvPr/>
        </p:nvSpPr>
        <p:spPr>
          <a:xfrm>
            <a:off x="5696011" y="4653372"/>
            <a:ext cx="1571517" cy="369332"/>
          </a:xfrm>
          <a:prstGeom prst="rect">
            <a:avLst/>
          </a:prstGeom>
          <a:solidFill>
            <a:schemeClr val="bg1">
              <a:alpha val="79657"/>
            </a:schemeClr>
          </a:solidFill>
        </p:spPr>
        <p:txBody>
          <a:bodyPr wrap="square" rtlCol="0">
            <a:spAutoFit/>
          </a:bodyPr>
          <a:lstStyle/>
          <a:p>
            <a:r>
              <a:rPr lang="en-US" dirty="0">
                <a:latin typeface="Arial" charset="0"/>
                <a:ea typeface="Arial" charset="0"/>
                <a:cs typeface="Arial" charset="0"/>
              </a:rPr>
              <a:t>#poles = 600</a:t>
            </a:r>
          </a:p>
        </p:txBody>
      </p:sp>
      <p:sp>
        <p:nvSpPr>
          <p:cNvPr id="13" name="TextBox 12">
            <a:extLst>
              <a:ext uri="{FF2B5EF4-FFF2-40B4-BE49-F238E27FC236}">
                <a16:creationId xmlns:a16="http://schemas.microsoft.com/office/drawing/2014/main" id="{96FFE55F-7163-CD43-597A-E05993FA6D1E}"/>
              </a:ext>
            </a:extLst>
          </p:cNvPr>
          <p:cNvSpPr txBox="1"/>
          <p:nvPr/>
        </p:nvSpPr>
        <p:spPr>
          <a:xfrm>
            <a:off x="5700713" y="2248372"/>
            <a:ext cx="1406030" cy="369332"/>
          </a:xfrm>
          <a:prstGeom prst="rect">
            <a:avLst/>
          </a:prstGeom>
          <a:solidFill>
            <a:schemeClr val="bg1">
              <a:alpha val="79657"/>
            </a:schemeClr>
          </a:solidFill>
        </p:spPr>
        <p:txBody>
          <a:bodyPr wrap="square" rtlCol="0">
            <a:spAutoFit/>
          </a:bodyPr>
          <a:lstStyle/>
          <a:p>
            <a:r>
              <a:rPr lang="en-US" dirty="0">
                <a:solidFill>
                  <a:srgbClr val="0070C0"/>
                </a:solidFill>
                <a:latin typeface="Arial" charset="0"/>
                <a:ea typeface="Arial" charset="0"/>
                <a:cs typeface="Arial" charset="0"/>
              </a:rPr>
              <a:t>#poles = 72</a:t>
            </a:r>
          </a:p>
        </p:txBody>
      </p:sp>
      <p:sp>
        <p:nvSpPr>
          <p:cNvPr id="14" name="TextBox 13">
            <a:extLst>
              <a:ext uri="{FF2B5EF4-FFF2-40B4-BE49-F238E27FC236}">
                <a16:creationId xmlns:a16="http://schemas.microsoft.com/office/drawing/2014/main" id="{2F430352-15E3-9826-FA6C-FC5EA06EACF8}"/>
              </a:ext>
            </a:extLst>
          </p:cNvPr>
          <p:cNvSpPr txBox="1"/>
          <p:nvPr/>
        </p:nvSpPr>
        <p:spPr>
          <a:xfrm>
            <a:off x="5700713" y="3448349"/>
            <a:ext cx="1679961" cy="369332"/>
          </a:xfrm>
          <a:prstGeom prst="rect">
            <a:avLst/>
          </a:prstGeom>
          <a:solidFill>
            <a:schemeClr val="bg1">
              <a:alpha val="79657"/>
            </a:schemeClr>
          </a:solidFill>
        </p:spPr>
        <p:txBody>
          <a:bodyPr wrap="square" rtlCol="0">
            <a:spAutoFit/>
          </a:bodyPr>
          <a:lstStyle/>
          <a:p>
            <a:r>
              <a:rPr lang="en-US" dirty="0">
                <a:solidFill>
                  <a:srgbClr val="C00000"/>
                </a:solidFill>
                <a:latin typeface="Arial" charset="0"/>
                <a:ea typeface="Arial" charset="0"/>
                <a:cs typeface="Arial" charset="0"/>
              </a:rPr>
              <a:t>#poles = 4314</a:t>
            </a:r>
          </a:p>
        </p:txBody>
      </p:sp>
    </p:spTree>
    <p:extLst>
      <p:ext uri="{BB962C8B-B14F-4D97-AF65-F5344CB8AC3E}">
        <p14:creationId xmlns:p14="http://schemas.microsoft.com/office/powerpoint/2010/main" val="3444859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1584"/>
            <a:ext cx="8229600" cy="1143000"/>
          </a:xfrm>
        </p:spPr>
        <p:txBody>
          <a:bodyPr>
            <a:noAutofit/>
          </a:bodyPr>
          <a:lstStyle/>
          <a:p>
            <a:r>
              <a:rPr lang="en-US" dirty="0"/>
              <a:t>MBGF in 9 pages + 1</a:t>
            </a:r>
          </a:p>
        </p:txBody>
      </p:sp>
    </p:spTree>
    <p:extLst>
      <p:ext uri="{BB962C8B-B14F-4D97-AF65-F5344CB8AC3E}">
        <p14:creationId xmlns:p14="http://schemas.microsoft.com/office/powerpoint/2010/main" val="884217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cause of nonconvergence?</a:t>
            </a:r>
          </a:p>
        </p:txBody>
      </p:sp>
      <p:sp>
        <p:nvSpPr>
          <p:cNvPr id="15" name="TextBox 14">
            <a:extLst>
              <a:ext uri="{FF2B5EF4-FFF2-40B4-BE49-F238E27FC236}">
                <a16:creationId xmlns:a16="http://schemas.microsoft.com/office/drawing/2014/main" id="{B90E1782-DB52-5AD0-180B-94DD88E7634B}"/>
              </a:ext>
            </a:extLst>
          </p:cNvPr>
          <p:cNvSpPr txBox="1"/>
          <p:nvPr/>
        </p:nvSpPr>
        <p:spPr>
          <a:xfrm>
            <a:off x="765987" y="1346215"/>
            <a:ext cx="7612026" cy="646331"/>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Taylor expansion of the following model Green’s function in terms of </a:t>
            </a:r>
            <a:r>
              <a:rPr lang="en-US" dirty="0">
                <a:solidFill>
                  <a:schemeClr val="accent3">
                    <a:lumMod val="75000"/>
                  </a:schemeClr>
                </a:solidFill>
                <a:latin typeface="Symbol" pitchFamily="2" charset="2"/>
                <a:ea typeface="Arial" charset="0"/>
                <a:cs typeface="Arial" charset="0"/>
              </a:rPr>
              <a:t>l</a:t>
            </a:r>
            <a:r>
              <a:rPr lang="en-US" dirty="0">
                <a:solidFill>
                  <a:schemeClr val="accent3">
                    <a:lumMod val="75000"/>
                  </a:schemeClr>
                </a:solidFill>
                <a:latin typeface="Arial" charset="0"/>
                <a:ea typeface="Arial" charset="0"/>
                <a:cs typeface="Arial" charset="0"/>
              </a:rPr>
              <a:t> is nonconvergent at many domains of </a:t>
            </a:r>
            <a:r>
              <a:rPr lang="en-US" dirty="0">
                <a:solidFill>
                  <a:schemeClr val="accent3">
                    <a:lumMod val="75000"/>
                  </a:schemeClr>
                </a:solidFill>
                <a:latin typeface="Symbol" pitchFamily="2" charset="2"/>
                <a:ea typeface="Arial" charset="0"/>
                <a:cs typeface="Arial" charset="0"/>
              </a:rPr>
              <a:t>w </a:t>
            </a:r>
            <a:r>
              <a:rPr lang="en-US" dirty="0">
                <a:solidFill>
                  <a:schemeClr val="accent3">
                    <a:lumMod val="75000"/>
                  </a:schemeClr>
                </a:solidFill>
                <a:latin typeface="Arial" charset="0"/>
                <a:ea typeface="Arial" charset="0"/>
                <a:cs typeface="Arial" charset="0"/>
              </a:rPr>
              <a:t>for any </a:t>
            </a:r>
            <a:r>
              <a:rPr lang="en-US" i="1" dirty="0" err="1">
                <a:solidFill>
                  <a:schemeClr val="accent3">
                    <a:lumMod val="75000"/>
                  </a:schemeClr>
                </a:solidFill>
                <a:latin typeface="Arial" charset="0"/>
                <a:ea typeface="Arial" charset="0"/>
                <a:cs typeface="Arial" charset="0"/>
              </a:rPr>
              <a:t>E</a:t>
            </a:r>
            <a:r>
              <a:rPr lang="en-US" i="1" baseline="-25000" dirty="0" err="1">
                <a:solidFill>
                  <a:schemeClr val="accent3">
                    <a:lumMod val="75000"/>
                  </a:schemeClr>
                </a:solidFill>
                <a:latin typeface="Arial" charset="0"/>
                <a:ea typeface="Arial" charset="0"/>
                <a:cs typeface="Arial" charset="0"/>
              </a:rPr>
              <a:t>n</a:t>
            </a:r>
            <a:r>
              <a:rPr lang="en-US" dirty="0">
                <a:solidFill>
                  <a:schemeClr val="accent3">
                    <a:lumMod val="75000"/>
                  </a:schemeClr>
                </a:solidFill>
                <a:latin typeface="Arial" charset="0"/>
                <a:ea typeface="Arial" charset="0"/>
                <a:cs typeface="Arial" charset="0"/>
              </a:rPr>
              <a:t>(</a:t>
            </a:r>
            <a:r>
              <a:rPr lang="en-US" dirty="0">
                <a:solidFill>
                  <a:schemeClr val="accent3">
                    <a:lumMod val="75000"/>
                  </a:schemeClr>
                </a:solidFill>
                <a:latin typeface="Symbol" pitchFamily="2" charset="2"/>
                <a:ea typeface="Arial" charset="0"/>
                <a:cs typeface="Arial" charset="0"/>
              </a:rPr>
              <a:t>l</a:t>
            </a:r>
            <a:r>
              <a:rPr lang="en-US" dirty="0">
                <a:solidFill>
                  <a:schemeClr val="accent3">
                    <a:lumMod val="75000"/>
                  </a:schemeClr>
                </a:solidFill>
                <a:latin typeface="Arial" charset="0"/>
                <a:ea typeface="Arial" charset="0"/>
                <a:cs typeface="Arial" charset="0"/>
              </a:rPr>
              <a:t>)</a:t>
            </a:r>
            <a:endParaRPr lang="en-US" baseline="-25000" dirty="0">
              <a:solidFill>
                <a:schemeClr val="accent3">
                  <a:lumMod val="75000"/>
                </a:schemeClr>
              </a:solidFill>
              <a:latin typeface="Symbol" pitchFamily="2" charset="2"/>
              <a:ea typeface="Arial" charset="0"/>
              <a:cs typeface="Arial" charset="0"/>
            </a:endParaRPr>
          </a:p>
        </p:txBody>
      </p:sp>
      <p:pic>
        <p:nvPicPr>
          <p:cNvPr id="4" name="Picture 3">
            <a:extLst>
              <a:ext uri="{FF2B5EF4-FFF2-40B4-BE49-F238E27FC236}">
                <a16:creationId xmlns:a16="http://schemas.microsoft.com/office/drawing/2014/main" id="{62C0D740-02C0-480E-D882-39938E273235}"/>
              </a:ext>
            </a:extLst>
          </p:cNvPr>
          <p:cNvPicPr>
            <a:picLocks noChangeAspect="1"/>
          </p:cNvPicPr>
          <p:nvPr/>
        </p:nvPicPr>
        <p:blipFill>
          <a:blip r:embed="rId2"/>
          <a:stretch>
            <a:fillRect/>
          </a:stretch>
        </p:blipFill>
        <p:spPr>
          <a:xfrm>
            <a:off x="4572000" y="2925763"/>
            <a:ext cx="4572000" cy="3200400"/>
          </a:xfrm>
          <a:prstGeom prst="rect">
            <a:avLst/>
          </a:prstGeom>
        </p:spPr>
      </p:pic>
      <p:pic>
        <p:nvPicPr>
          <p:cNvPr id="7" name="Picture 6">
            <a:extLst>
              <a:ext uri="{FF2B5EF4-FFF2-40B4-BE49-F238E27FC236}">
                <a16:creationId xmlns:a16="http://schemas.microsoft.com/office/drawing/2014/main" id="{79639CF5-F2C1-E63D-62DD-F6E66B1187E8}"/>
              </a:ext>
            </a:extLst>
          </p:cNvPr>
          <p:cNvPicPr>
            <a:picLocks noChangeAspect="1"/>
          </p:cNvPicPr>
          <p:nvPr/>
        </p:nvPicPr>
        <p:blipFill>
          <a:blip r:embed="rId3"/>
          <a:stretch>
            <a:fillRect/>
          </a:stretch>
        </p:blipFill>
        <p:spPr>
          <a:xfrm>
            <a:off x="106471" y="2925763"/>
            <a:ext cx="4572000" cy="3200400"/>
          </a:xfrm>
          <a:prstGeom prst="rect">
            <a:avLst/>
          </a:prstGeom>
        </p:spPr>
      </p:pic>
      <p:pic>
        <p:nvPicPr>
          <p:cNvPr id="8" name="Picture 7">
            <a:extLst>
              <a:ext uri="{FF2B5EF4-FFF2-40B4-BE49-F238E27FC236}">
                <a16:creationId xmlns:a16="http://schemas.microsoft.com/office/drawing/2014/main" id="{6CE2FDCF-5CC2-1EF0-9615-5C5C02195A7A}"/>
              </a:ext>
            </a:extLst>
          </p:cNvPr>
          <p:cNvPicPr>
            <a:picLocks noChangeAspect="1"/>
          </p:cNvPicPr>
          <p:nvPr/>
        </p:nvPicPr>
        <p:blipFill>
          <a:blip r:embed="rId4"/>
          <a:stretch>
            <a:fillRect/>
          </a:stretch>
        </p:blipFill>
        <p:spPr>
          <a:xfrm>
            <a:off x="698500" y="2070785"/>
            <a:ext cx="7747000" cy="698500"/>
          </a:xfrm>
          <a:prstGeom prst="rect">
            <a:avLst/>
          </a:prstGeom>
        </p:spPr>
      </p:pic>
    </p:spTree>
    <p:extLst>
      <p:ext uri="{BB962C8B-B14F-4D97-AF65-F5344CB8AC3E}">
        <p14:creationId xmlns:p14="http://schemas.microsoft.com/office/powerpoint/2010/main" val="2284930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CA625BC0-4F51-9BD5-9B20-2C47059307C2}"/>
              </a:ext>
            </a:extLst>
          </p:cNvPr>
          <p:cNvSpPr/>
          <p:nvPr/>
        </p:nvSpPr>
        <p:spPr>
          <a:xfrm>
            <a:off x="457200" y="1392586"/>
            <a:ext cx="8420161" cy="1313036"/>
          </a:xfrm>
          <a:prstGeom prst="roundRect">
            <a:avLst>
              <a:gd name="adj" fmla="val 9970"/>
            </a:avLst>
          </a:prstGeom>
          <a:solidFill>
            <a:schemeClr val="accent4">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2" name="Rounded Rectangle 11">
            <a:extLst>
              <a:ext uri="{FF2B5EF4-FFF2-40B4-BE49-F238E27FC236}">
                <a16:creationId xmlns:a16="http://schemas.microsoft.com/office/drawing/2014/main" id="{56367691-0991-0812-B292-11C5FFC88AA9}"/>
              </a:ext>
            </a:extLst>
          </p:cNvPr>
          <p:cNvSpPr/>
          <p:nvPr/>
        </p:nvSpPr>
        <p:spPr>
          <a:xfrm>
            <a:off x="457200" y="2923346"/>
            <a:ext cx="8420161" cy="1653277"/>
          </a:xfrm>
          <a:prstGeom prst="roundRect">
            <a:avLst>
              <a:gd name="adj" fmla="val 9970"/>
            </a:avLst>
          </a:prstGeom>
          <a:solidFill>
            <a:schemeClr val="accent4">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3" name="Rounded Rectangle 12">
            <a:extLst>
              <a:ext uri="{FF2B5EF4-FFF2-40B4-BE49-F238E27FC236}">
                <a16:creationId xmlns:a16="http://schemas.microsoft.com/office/drawing/2014/main" id="{895EA6DF-E389-9E15-4A13-729DDE5F95FC}"/>
              </a:ext>
            </a:extLst>
          </p:cNvPr>
          <p:cNvSpPr/>
          <p:nvPr/>
        </p:nvSpPr>
        <p:spPr>
          <a:xfrm>
            <a:off x="457200" y="4830558"/>
            <a:ext cx="8420161" cy="1653277"/>
          </a:xfrm>
          <a:prstGeom prst="roundRect">
            <a:avLst>
              <a:gd name="adj" fmla="val 9970"/>
            </a:avLst>
          </a:prstGeom>
          <a:solidFill>
            <a:schemeClr val="accent4">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2" name="Title 1"/>
          <p:cNvSpPr>
            <a:spLocks noGrp="1"/>
          </p:cNvSpPr>
          <p:nvPr>
            <p:ph type="title"/>
          </p:nvPr>
        </p:nvSpPr>
        <p:spPr/>
        <p:txBody>
          <a:bodyPr>
            <a:normAutofit/>
          </a:bodyPr>
          <a:lstStyle/>
          <a:p>
            <a:r>
              <a:rPr lang="en-US" dirty="0"/>
              <a:t>Conclusion: nonanalytic physics</a:t>
            </a:r>
          </a:p>
        </p:txBody>
      </p:sp>
      <p:sp>
        <p:nvSpPr>
          <p:cNvPr id="15" name="TextBox 14">
            <a:extLst>
              <a:ext uri="{FF2B5EF4-FFF2-40B4-BE49-F238E27FC236}">
                <a16:creationId xmlns:a16="http://schemas.microsoft.com/office/drawing/2014/main" id="{B90E1782-DB52-5AD0-180B-94DD88E7634B}"/>
              </a:ext>
            </a:extLst>
          </p:cNvPr>
          <p:cNvSpPr txBox="1"/>
          <p:nvPr/>
        </p:nvSpPr>
        <p:spPr>
          <a:xfrm>
            <a:off x="765987" y="4970462"/>
            <a:ext cx="7612026" cy="369332"/>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Feynman propagator</a:t>
            </a:r>
            <a:endParaRPr lang="en-US" dirty="0">
              <a:solidFill>
                <a:schemeClr val="accent3">
                  <a:lumMod val="75000"/>
                </a:schemeClr>
              </a:solidFill>
              <a:latin typeface="Symbol" pitchFamily="2" charset="2"/>
              <a:ea typeface="Arial" charset="0"/>
              <a:cs typeface="Arial" charset="0"/>
            </a:endParaRPr>
          </a:p>
        </p:txBody>
      </p:sp>
      <p:pic>
        <p:nvPicPr>
          <p:cNvPr id="8" name="Picture 7">
            <a:extLst>
              <a:ext uri="{FF2B5EF4-FFF2-40B4-BE49-F238E27FC236}">
                <a16:creationId xmlns:a16="http://schemas.microsoft.com/office/drawing/2014/main" id="{6CE2FDCF-5CC2-1EF0-9615-5C5C02195A7A}"/>
              </a:ext>
            </a:extLst>
          </p:cNvPr>
          <p:cNvPicPr>
            <a:picLocks noChangeAspect="1"/>
          </p:cNvPicPr>
          <p:nvPr/>
        </p:nvPicPr>
        <p:blipFill>
          <a:blip r:embed="rId2"/>
          <a:stretch>
            <a:fillRect/>
          </a:stretch>
        </p:blipFill>
        <p:spPr>
          <a:xfrm>
            <a:off x="698500" y="5444812"/>
            <a:ext cx="7747000" cy="698500"/>
          </a:xfrm>
          <a:prstGeom prst="rect">
            <a:avLst/>
          </a:prstGeom>
        </p:spPr>
      </p:pic>
      <p:pic>
        <p:nvPicPr>
          <p:cNvPr id="6" name="Picture 5">
            <a:extLst>
              <a:ext uri="{FF2B5EF4-FFF2-40B4-BE49-F238E27FC236}">
                <a16:creationId xmlns:a16="http://schemas.microsoft.com/office/drawing/2014/main" id="{89513710-C367-4169-30B0-A47B37338991}"/>
              </a:ext>
            </a:extLst>
          </p:cNvPr>
          <p:cNvPicPr>
            <a:picLocks noChangeAspect="1"/>
          </p:cNvPicPr>
          <p:nvPr/>
        </p:nvPicPr>
        <p:blipFill>
          <a:blip r:embed="rId3"/>
          <a:stretch>
            <a:fillRect/>
          </a:stretch>
        </p:blipFill>
        <p:spPr>
          <a:xfrm>
            <a:off x="1936750" y="3617040"/>
            <a:ext cx="5270500" cy="723900"/>
          </a:xfrm>
          <a:prstGeom prst="rect">
            <a:avLst/>
          </a:prstGeom>
        </p:spPr>
      </p:pic>
      <p:sp>
        <p:nvSpPr>
          <p:cNvPr id="9" name="TextBox 8">
            <a:extLst>
              <a:ext uri="{FF2B5EF4-FFF2-40B4-BE49-F238E27FC236}">
                <a16:creationId xmlns:a16="http://schemas.microsoft.com/office/drawing/2014/main" id="{64E05C5A-87F7-DEB6-B5D3-26DF038727AC}"/>
              </a:ext>
            </a:extLst>
          </p:cNvPr>
          <p:cNvSpPr txBox="1"/>
          <p:nvPr/>
        </p:nvSpPr>
        <p:spPr>
          <a:xfrm>
            <a:off x="765987" y="1518206"/>
            <a:ext cx="7612026" cy="369332"/>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Superconductivity</a:t>
            </a:r>
            <a:endParaRPr lang="en-US" dirty="0">
              <a:solidFill>
                <a:schemeClr val="accent3">
                  <a:lumMod val="75000"/>
                </a:schemeClr>
              </a:solidFill>
              <a:latin typeface="Symbol" pitchFamily="2" charset="2"/>
              <a:ea typeface="Arial" charset="0"/>
              <a:cs typeface="Arial" charset="0"/>
            </a:endParaRPr>
          </a:p>
        </p:txBody>
      </p:sp>
      <p:sp>
        <p:nvSpPr>
          <p:cNvPr id="10" name="TextBox 9">
            <a:extLst>
              <a:ext uri="{FF2B5EF4-FFF2-40B4-BE49-F238E27FC236}">
                <a16:creationId xmlns:a16="http://schemas.microsoft.com/office/drawing/2014/main" id="{8606A4D4-5F72-31E0-6145-796439181F65}"/>
              </a:ext>
            </a:extLst>
          </p:cNvPr>
          <p:cNvSpPr txBox="1"/>
          <p:nvPr/>
        </p:nvSpPr>
        <p:spPr>
          <a:xfrm>
            <a:off x="765987" y="3070065"/>
            <a:ext cx="7612026" cy="369332"/>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Thermodynamics (Kohn–</a:t>
            </a:r>
            <a:r>
              <a:rPr lang="en-US" dirty="0" err="1">
                <a:solidFill>
                  <a:schemeClr val="accent3">
                    <a:lumMod val="75000"/>
                  </a:schemeClr>
                </a:solidFill>
                <a:latin typeface="Arial" charset="0"/>
                <a:ea typeface="Arial" charset="0"/>
                <a:cs typeface="Arial" charset="0"/>
              </a:rPr>
              <a:t>Luttinger</a:t>
            </a:r>
            <a:r>
              <a:rPr lang="en-US" dirty="0">
                <a:solidFill>
                  <a:schemeClr val="accent3">
                    <a:lumMod val="75000"/>
                  </a:schemeClr>
                </a:solidFill>
                <a:latin typeface="Arial" charset="0"/>
                <a:ea typeface="Arial" charset="0"/>
                <a:cs typeface="Arial" charset="0"/>
              </a:rPr>
              <a:t> problem)</a:t>
            </a:r>
            <a:endParaRPr lang="en-US" dirty="0">
              <a:solidFill>
                <a:schemeClr val="accent3">
                  <a:lumMod val="75000"/>
                </a:schemeClr>
              </a:solidFill>
              <a:latin typeface="Symbol" pitchFamily="2" charset="2"/>
              <a:ea typeface="Arial" charset="0"/>
              <a:cs typeface="Arial" charset="0"/>
            </a:endParaRPr>
          </a:p>
        </p:txBody>
      </p:sp>
      <p:pic>
        <p:nvPicPr>
          <p:cNvPr id="3" name="Picture 2">
            <a:extLst>
              <a:ext uri="{FF2B5EF4-FFF2-40B4-BE49-F238E27FC236}">
                <a16:creationId xmlns:a16="http://schemas.microsoft.com/office/drawing/2014/main" id="{5A4A0D88-0D5D-7AC0-94BF-5F4EAA62775C}"/>
              </a:ext>
            </a:extLst>
          </p:cNvPr>
          <p:cNvPicPr>
            <a:picLocks noChangeAspect="1"/>
          </p:cNvPicPr>
          <p:nvPr/>
        </p:nvPicPr>
        <p:blipFill>
          <a:blip r:embed="rId4"/>
          <a:stretch>
            <a:fillRect/>
          </a:stretch>
        </p:blipFill>
        <p:spPr>
          <a:xfrm>
            <a:off x="3956050" y="2001220"/>
            <a:ext cx="1231900" cy="292100"/>
          </a:xfrm>
          <a:prstGeom prst="rect">
            <a:avLst/>
          </a:prstGeom>
        </p:spPr>
      </p:pic>
    </p:spTree>
    <p:extLst>
      <p:ext uri="{BB962C8B-B14F-4D97-AF65-F5344CB8AC3E}">
        <p14:creationId xmlns:p14="http://schemas.microsoft.com/office/powerpoint/2010/main" val="923587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CA625BC0-4F51-9BD5-9B20-2C47059307C2}"/>
              </a:ext>
            </a:extLst>
          </p:cNvPr>
          <p:cNvSpPr/>
          <p:nvPr/>
        </p:nvSpPr>
        <p:spPr>
          <a:xfrm>
            <a:off x="457200" y="1535738"/>
            <a:ext cx="8420161" cy="908825"/>
          </a:xfrm>
          <a:prstGeom prst="roundRect">
            <a:avLst>
              <a:gd name="adj" fmla="val 9970"/>
            </a:avLst>
          </a:prstGeom>
          <a:solidFill>
            <a:schemeClr val="accent4">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2" name="Rounded Rectangle 11">
            <a:extLst>
              <a:ext uri="{FF2B5EF4-FFF2-40B4-BE49-F238E27FC236}">
                <a16:creationId xmlns:a16="http://schemas.microsoft.com/office/drawing/2014/main" id="{56367691-0991-0812-B292-11C5FFC88AA9}"/>
              </a:ext>
            </a:extLst>
          </p:cNvPr>
          <p:cNvSpPr/>
          <p:nvPr/>
        </p:nvSpPr>
        <p:spPr>
          <a:xfrm>
            <a:off x="457200" y="2943224"/>
            <a:ext cx="8420161" cy="1463719"/>
          </a:xfrm>
          <a:prstGeom prst="roundRect">
            <a:avLst>
              <a:gd name="adj" fmla="val 9970"/>
            </a:avLst>
          </a:prstGeom>
          <a:solidFill>
            <a:schemeClr val="accent4">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 name="Title 1"/>
          <p:cNvSpPr>
            <a:spLocks noGrp="1"/>
          </p:cNvSpPr>
          <p:nvPr>
            <p:ph type="title"/>
          </p:nvPr>
        </p:nvSpPr>
        <p:spPr/>
        <p:txBody>
          <a:bodyPr>
            <a:normAutofit/>
          </a:bodyPr>
          <a:lstStyle/>
          <a:p>
            <a:r>
              <a:rPr lang="en-US" dirty="0"/>
              <a:t>Conclusion: practical implications</a:t>
            </a:r>
          </a:p>
        </p:txBody>
      </p:sp>
      <p:sp>
        <p:nvSpPr>
          <p:cNvPr id="9" name="TextBox 8">
            <a:extLst>
              <a:ext uri="{FF2B5EF4-FFF2-40B4-BE49-F238E27FC236}">
                <a16:creationId xmlns:a16="http://schemas.microsoft.com/office/drawing/2014/main" id="{64E05C5A-87F7-DEB6-B5D3-26DF038727AC}"/>
              </a:ext>
            </a:extLst>
          </p:cNvPr>
          <p:cNvSpPr txBox="1"/>
          <p:nvPr/>
        </p:nvSpPr>
        <p:spPr>
          <a:xfrm>
            <a:off x="765987" y="1661358"/>
            <a:ext cx="7612026" cy="646331"/>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Feynman–Dyson diagrammatic perturbation theory is useless for many or most satellite (non-Koopmans) IPs and EAs. </a:t>
            </a:r>
            <a:endParaRPr lang="en-US" dirty="0">
              <a:solidFill>
                <a:schemeClr val="accent3">
                  <a:lumMod val="75000"/>
                </a:schemeClr>
              </a:solidFill>
              <a:latin typeface="Symbol" pitchFamily="2" charset="2"/>
              <a:ea typeface="Arial" charset="0"/>
              <a:cs typeface="Arial" charset="0"/>
            </a:endParaRPr>
          </a:p>
        </p:txBody>
      </p:sp>
      <p:sp>
        <p:nvSpPr>
          <p:cNvPr id="10" name="TextBox 9">
            <a:extLst>
              <a:ext uri="{FF2B5EF4-FFF2-40B4-BE49-F238E27FC236}">
                <a16:creationId xmlns:a16="http://schemas.microsoft.com/office/drawing/2014/main" id="{8606A4D4-5F72-31E0-6145-796439181F65}"/>
              </a:ext>
            </a:extLst>
          </p:cNvPr>
          <p:cNvSpPr txBox="1"/>
          <p:nvPr/>
        </p:nvSpPr>
        <p:spPr>
          <a:xfrm>
            <a:off x="765987" y="3089943"/>
            <a:ext cx="7612026" cy="1200329"/>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Higher-than-second-order Feynman propagators cannot be used in </a:t>
            </a:r>
            <a:r>
              <a:rPr lang="en-US" dirty="0" err="1">
                <a:solidFill>
                  <a:schemeClr val="accent3">
                    <a:lumMod val="75000"/>
                  </a:schemeClr>
                </a:solidFill>
                <a:latin typeface="Arial" charset="0"/>
                <a:ea typeface="Arial" charset="0"/>
                <a:cs typeface="Arial" charset="0"/>
              </a:rPr>
              <a:t>ansätze</a:t>
            </a:r>
            <a:r>
              <a:rPr lang="en-US" dirty="0">
                <a:solidFill>
                  <a:schemeClr val="accent3">
                    <a:lumMod val="75000"/>
                  </a:schemeClr>
                </a:solidFill>
                <a:latin typeface="Arial" charset="0"/>
                <a:ea typeface="Arial" charset="0"/>
                <a:cs typeface="Arial" charset="0"/>
              </a:rPr>
              <a:t> requiring the knowledge of all poles and residues. Such </a:t>
            </a:r>
            <a:r>
              <a:rPr lang="en-US" dirty="0" err="1">
                <a:solidFill>
                  <a:schemeClr val="accent3">
                    <a:lumMod val="75000"/>
                  </a:schemeClr>
                </a:solidFill>
                <a:latin typeface="Arial" charset="0"/>
                <a:ea typeface="Arial" charset="0"/>
                <a:cs typeface="Arial" charset="0"/>
              </a:rPr>
              <a:t>ansätze</a:t>
            </a:r>
            <a:r>
              <a:rPr lang="en-US" dirty="0">
                <a:solidFill>
                  <a:schemeClr val="accent3">
                    <a:lumMod val="75000"/>
                  </a:schemeClr>
                </a:solidFill>
                <a:latin typeface="Arial" charset="0"/>
                <a:ea typeface="Arial" charset="0"/>
                <a:cs typeface="Arial" charset="0"/>
              </a:rPr>
              <a:t> include </a:t>
            </a:r>
            <a:r>
              <a:rPr lang="en-US" dirty="0" err="1">
                <a:solidFill>
                  <a:schemeClr val="accent3">
                    <a:lumMod val="75000"/>
                  </a:schemeClr>
                </a:solidFill>
                <a:latin typeface="Arial" charset="0"/>
                <a:ea typeface="Arial" charset="0"/>
                <a:cs typeface="Arial" charset="0"/>
              </a:rPr>
              <a:t>Galitskii</a:t>
            </a:r>
            <a:r>
              <a:rPr lang="en-US" dirty="0">
                <a:solidFill>
                  <a:schemeClr val="accent3">
                    <a:lumMod val="75000"/>
                  </a:schemeClr>
                </a:solidFill>
                <a:latin typeface="Arial" charset="0"/>
                <a:ea typeface="Arial" charset="0"/>
                <a:cs typeface="Arial" charset="0"/>
              </a:rPr>
              <a:t>–Migdal formula, some models of ADC, self-consistent Green’s functions, and possibly </a:t>
            </a:r>
            <a:r>
              <a:rPr lang="en-US" dirty="0" err="1">
                <a:solidFill>
                  <a:schemeClr val="accent3">
                    <a:lumMod val="75000"/>
                  </a:schemeClr>
                </a:solidFill>
                <a:latin typeface="Arial" charset="0"/>
                <a:ea typeface="Arial" charset="0"/>
                <a:cs typeface="Arial" charset="0"/>
              </a:rPr>
              <a:t>Luttinger</a:t>
            </a:r>
            <a:r>
              <a:rPr lang="en-US" dirty="0">
                <a:solidFill>
                  <a:schemeClr val="accent3">
                    <a:lumMod val="75000"/>
                  </a:schemeClr>
                </a:solidFill>
                <a:latin typeface="Arial" charset="0"/>
                <a:ea typeface="Arial" charset="0"/>
                <a:cs typeface="Arial" charset="0"/>
              </a:rPr>
              <a:t>–Ward functional and DMFT.</a:t>
            </a:r>
            <a:endParaRPr lang="en-US" dirty="0">
              <a:solidFill>
                <a:schemeClr val="accent3">
                  <a:lumMod val="75000"/>
                </a:schemeClr>
              </a:solidFill>
              <a:latin typeface="Symbol" pitchFamily="2" charset="2"/>
              <a:ea typeface="Arial" charset="0"/>
              <a:cs typeface="Arial" charset="0"/>
            </a:endParaRPr>
          </a:p>
        </p:txBody>
      </p:sp>
      <p:sp>
        <p:nvSpPr>
          <p:cNvPr id="3" name="Rounded Rectangle 2">
            <a:extLst>
              <a:ext uri="{FF2B5EF4-FFF2-40B4-BE49-F238E27FC236}">
                <a16:creationId xmlns:a16="http://schemas.microsoft.com/office/drawing/2014/main" id="{12DDFD2E-8755-AA26-6E95-EDFD60B5AC12}"/>
              </a:ext>
            </a:extLst>
          </p:cNvPr>
          <p:cNvSpPr/>
          <p:nvPr/>
        </p:nvSpPr>
        <p:spPr>
          <a:xfrm>
            <a:off x="457200" y="4852022"/>
            <a:ext cx="8420161" cy="1463719"/>
          </a:xfrm>
          <a:prstGeom prst="roundRect">
            <a:avLst>
              <a:gd name="adj" fmla="val 9970"/>
            </a:avLst>
          </a:prstGeom>
          <a:solidFill>
            <a:schemeClr val="accent4">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4" name="TextBox 3">
            <a:extLst>
              <a:ext uri="{FF2B5EF4-FFF2-40B4-BE49-F238E27FC236}">
                <a16:creationId xmlns:a16="http://schemas.microsoft.com/office/drawing/2014/main" id="{EE7CCFF4-86A2-3999-F0E7-FF7C3D9ADD96}"/>
              </a:ext>
            </a:extLst>
          </p:cNvPr>
          <p:cNvSpPr txBox="1"/>
          <p:nvPr/>
        </p:nvSpPr>
        <p:spPr>
          <a:xfrm>
            <a:off x="765987" y="4998742"/>
            <a:ext cx="7612026" cy="1200329"/>
          </a:xfrm>
          <a:prstGeom prst="rect">
            <a:avLst/>
          </a:prstGeom>
          <a:noFill/>
        </p:spPr>
        <p:txBody>
          <a:bodyPr wrap="square" rtlCol="0">
            <a:spAutoFit/>
          </a:bodyPr>
          <a:lstStyle/>
          <a:p>
            <a:pPr algn="ctr"/>
            <a:r>
              <a:rPr lang="en-US" dirty="0">
                <a:solidFill>
                  <a:schemeClr val="accent3">
                    <a:lumMod val="75000"/>
                  </a:schemeClr>
                </a:solidFill>
                <a:latin typeface="Arial" charset="0"/>
                <a:ea typeface="Arial" charset="0"/>
                <a:cs typeface="Arial" charset="0"/>
              </a:rPr>
              <a:t>Quantum field theory that relies on Feynman diagrammatic perturbation theory is on shaky grounds despite its dominance in modern physics, ranging from QED, particle physics, solid state physics, nuclear physics, statistical physics, to quantum chemistry.</a:t>
            </a:r>
            <a:endParaRPr lang="en-US" dirty="0">
              <a:solidFill>
                <a:schemeClr val="accent3">
                  <a:lumMod val="75000"/>
                </a:schemeClr>
              </a:solidFill>
              <a:latin typeface="Symbol" pitchFamily="2" charset="2"/>
              <a:ea typeface="Arial" charset="0"/>
              <a:cs typeface="Arial" charset="0"/>
            </a:endParaRPr>
          </a:p>
        </p:txBody>
      </p:sp>
    </p:spTree>
    <p:extLst>
      <p:ext uri="{BB962C8B-B14F-4D97-AF65-F5344CB8AC3E}">
        <p14:creationId xmlns:p14="http://schemas.microsoft.com/office/powerpoint/2010/main" val="4012377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25" y="459417"/>
            <a:ext cx="8229600" cy="700066"/>
          </a:xfrm>
        </p:spPr>
        <p:txBody>
          <a:bodyPr/>
          <a:lstStyle/>
          <a:p>
            <a:r>
              <a:rPr lang="en-US" dirty="0"/>
              <a:t>Acknowledgments</a:t>
            </a:r>
          </a:p>
        </p:txBody>
      </p:sp>
      <p:pic>
        <p:nvPicPr>
          <p:cNvPr id="3" name="Picture 2">
            <a:extLst>
              <a:ext uri="{FF2B5EF4-FFF2-40B4-BE49-F238E27FC236}">
                <a16:creationId xmlns:a16="http://schemas.microsoft.com/office/drawing/2014/main" id="{F523F3EA-8FFF-EAAB-3AB0-FAD256346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388" y="4292688"/>
            <a:ext cx="5793223" cy="14579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NNL Logo">
            <a:extLst>
              <a:ext uri="{FF2B5EF4-FFF2-40B4-BE49-F238E27FC236}">
                <a16:creationId xmlns:a16="http://schemas.microsoft.com/office/drawing/2014/main" id="{8BE34518-504A-6F4C-0102-BF135444C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896" y="1395912"/>
            <a:ext cx="3078208" cy="230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579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1705024" y="4362377"/>
            <a:ext cx="5397500" cy="1790700"/>
          </a:xfrm>
          <a:prstGeom prst="rect">
            <a:avLst/>
          </a:prstGeom>
        </p:spPr>
      </p:pic>
      <p:sp>
        <p:nvSpPr>
          <p:cNvPr id="2" name="Title 1"/>
          <p:cNvSpPr>
            <a:spLocks noGrp="1"/>
          </p:cNvSpPr>
          <p:nvPr>
            <p:ph type="title"/>
          </p:nvPr>
        </p:nvSpPr>
        <p:spPr/>
        <p:txBody>
          <a:bodyPr>
            <a:normAutofit/>
          </a:bodyPr>
          <a:lstStyle/>
          <a:p>
            <a:r>
              <a:rPr lang="en-US" dirty="0">
                <a:latin typeface="Arial" charset="0"/>
                <a:ea typeface="Arial" charset="0"/>
                <a:cs typeface="Arial" charset="0"/>
              </a:rPr>
              <a:t>MBGF in 9 pages (1/9)</a:t>
            </a:r>
          </a:p>
        </p:txBody>
      </p:sp>
      <p:sp>
        <p:nvSpPr>
          <p:cNvPr id="3" name="Content Placeholder 2"/>
          <p:cNvSpPr>
            <a:spLocks noGrp="1"/>
          </p:cNvSpPr>
          <p:nvPr>
            <p:ph idx="1"/>
          </p:nvPr>
        </p:nvSpPr>
        <p:spPr>
          <a:xfrm>
            <a:off x="457200" y="1355319"/>
            <a:ext cx="8229600" cy="4525963"/>
          </a:xfrm>
        </p:spPr>
        <p:txBody>
          <a:bodyPr/>
          <a:lstStyle/>
          <a:p>
            <a:r>
              <a:rPr lang="en-US" dirty="0">
                <a:latin typeface="Arial" charset="0"/>
                <a:ea typeface="Arial" charset="0"/>
                <a:cs typeface="Arial" charset="0"/>
              </a:rPr>
              <a:t>Green’s function</a:t>
            </a:r>
          </a:p>
          <a:p>
            <a:endParaRPr lang="en-US" dirty="0">
              <a:latin typeface="Arial" charset="0"/>
              <a:ea typeface="Arial" charset="0"/>
              <a:cs typeface="Arial" charset="0"/>
            </a:endParaRPr>
          </a:p>
          <a:p>
            <a:endParaRPr lang="en-US" dirty="0">
              <a:latin typeface="Arial" charset="0"/>
              <a:ea typeface="Arial" charset="0"/>
              <a:cs typeface="Arial" charset="0"/>
            </a:endParaRPr>
          </a:p>
        </p:txBody>
      </p:sp>
      <p:pic>
        <p:nvPicPr>
          <p:cNvPr id="8" name="Picture 7"/>
          <p:cNvPicPr>
            <a:picLocks noChangeAspect="1"/>
          </p:cNvPicPr>
          <p:nvPr/>
        </p:nvPicPr>
        <p:blipFill>
          <a:blip r:embed="rId3"/>
          <a:stretch>
            <a:fillRect/>
          </a:stretch>
        </p:blipFill>
        <p:spPr>
          <a:xfrm>
            <a:off x="1460500" y="2176260"/>
            <a:ext cx="6223000" cy="901700"/>
          </a:xfrm>
          <a:prstGeom prst="rect">
            <a:avLst/>
          </a:prstGeom>
        </p:spPr>
      </p:pic>
      <p:sp>
        <p:nvSpPr>
          <p:cNvPr id="10" name="Donut 9"/>
          <p:cNvSpPr/>
          <p:nvPr/>
        </p:nvSpPr>
        <p:spPr>
          <a:xfrm>
            <a:off x="6826613" y="1907176"/>
            <a:ext cx="914400" cy="914400"/>
          </a:xfrm>
          <a:prstGeom prst="donut">
            <a:avLst>
              <a:gd name="adj" fmla="val 6887"/>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1" name="TextBox 10"/>
          <p:cNvSpPr txBox="1"/>
          <p:nvPr/>
        </p:nvSpPr>
        <p:spPr>
          <a:xfrm>
            <a:off x="6306622" y="1329345"/>
            <a:ext cx="1954381" cy="646331"/>
          </a:xfrm>
          <a:prstGeom prst="rect">
            <a:avLst/>
          </a:prstGeom>
          <a:noFill/>
        </p:spPr>
        <p:txBody>
          <a:bodyPr wrap="none" rtlCol="0">
            <a:spAutoFit/>
          </a:bodyPr>
          <a:lstStyle/>
          <a:p>
            <a:pPr algn="ctr"/>
            <a:r>
              <a:rPr lang="en-US" dirty="0">
                <a:solidFill>
                  <a:schemeClr val="accent6">
                    <a:lumMod val="75000"/>
                  </a:schemeClr>
                </a:solidFill>
                <a:latin typeface="Arial" charset="0"/>
                <a:ea typeface="Arial" charset="0"/>
                <a:cs typeface="Arial" charset="0"/>
              </a:rPr>
              <a:t>Exact </a:t>
            </a:r>
            <a:r>
              <a:rPr lang="en-US" i="1" dirty="0">
                <a:solidFill>
                  <a:schemeClr val="accent6">
                    <a:lumMod val="75000"/>
                  </a:schemeClr>
                </a:solidFill>
                <a:latin typeface="Arial" charset="0"/>
                <a:ea typeface="Arial" charset="0"/>
                <a:cs typeface="Arial" charset="0"/>
              </a:rPr>
              <a:t>N</a:t>
            </a:r>
            <a:r>
              <a:rPr lang="en-US" dirty="0">
                <a:solidFill>
                  <a:schemeClr val="accent6">
                    <a:lumMod val="75000"/>
                  </a:schemeClr>
                </a:solidFill>
                <a:latin typeface="Arial" charset="0"/>
                <a:ea typeface="Arial" charset="0"/>
                <a:cs typeface="Arial" charset="0"/>
              </a:rPr>
              <a:t>-electron </a:t>
            </a:r>
            <a:br>
              <a:rPr lang="en-US" dirty="0">
                <a:solidFill>
                  <a:schemeClr val="accent6">
                    <a:lumMod val="75000"/>
                  </a:schemeClr>
                </a:solidFill>
                <a:latin typeface="Arial" charset="0"/>
                <a:ea typeface="Arial" charset="0"/>
                <a:cs typeface="Arial" charset="0"/>
              </a:rPr>
            </a:br>
            <a:r>
              <a:rPr lang="en-US" dirty="0">
                <a:solidFill>
                  <a:schemeClr val="accent6">
                    <a:lumMod val="75000"/>
                  </a:schemeClr>
                </a:solidFill>
                <a:latin typeface="Arial" charset="0"/>
                <a:ea typeface="Arial" charset="0"/>
                <a:cs typeface="Arial" charset="0"/>
              </a:rPr>
              <a:t>GS </a:t>
            </a:r>
            <a:r>
              <a:rPr lang="en-US" dirty="0" err="1">
                <a:solidFill>
                  <a:schemeClr val="accent6">
                    <a:lumMod val="75000"/>
                  </a:schemeClr>
                </a:solidFill>
                <a:latin typeface="Arial" charset="0"/>
                <a:ea typeface="Arial" charset="0"/>
                <a:cs typeface="Arial" charset="0"/>
              </a:rPr>
              <a:t>wfn</a:t>
            </a:r>
            <a:endParaRPr lang="en-US" dirty="0">
              <a:solidFill>
                <a:schemeClr val="accent6">
                  <a:lumMod val="75000"/>
                </a:schemeClr>
              </a:solidFill>
              <a:latin typeface="Arial" charset="0"/>
              <a:ea typeface="Arial" charset="0"/>
              <a:cs typeface="Arial" charset="0"/>
            </a:endParaRPr>
          </a:p>
        </p:txBody>
      </p:sp>
      <p:sp>
        <p:nvSpPr>
          <p:cNvPr id="14" name="Donut 13"/>
          <p:cNvSpPr/>
          <p:nvPr/>
        </p:nvSpPr>
        <p:spPr>
          <a:xfrm>
            <a:off x="5621274" y="2493506"/>
            <a:ext cx="632665" cy="634558"/>
          </a:xfrm>
          <a:prstGeom prst="donut">
            <a:avLst>
              <a:gd name="adj" fmla="val 6887"/>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5" name="TextBox 14"/>
          <p:cNvSpPr txBox="1"/>
          <p:nvPr/>
        </p:nvSpPr>
        <p:spPr>
          <a:xfrm>
            <a:off x="5890707" y="3054100"/>
            <a:ext cx="3057247"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Exact </a:t>
            </a:r>
            <a:r>
              <a:rPr lang="en-US" i="1" dirty="0">
                <a:solidFill>
                  <a:schemeClr val="accent6">
                    <a:lumMod val="75000"/>
                  </a:schemeClr>
                </a:solidFill>
                <a:latin typeface="Arial" charset="0"/>
                <a:ea typeface="Arial" charset="0"/>
                <a:cs typeface="Arial" charset="0"/>
              </a:rPr>
              <a:t>N</a:t>
            </a:r>
            <a:r>
              <a:rPr lang="en-US" dirty="0">
                <a:solidFill>
                  <a:schemeClr val="accent6">
                    <a:lumMod val="75000"/>
                  </a:schemeClr>
                </a:solidFill>
                <a:latin typeface="Arial" charset="0"/>
                <a:ea typeface="Arial" charset="0"/>
                <a:cs typeface="Arial" charset="0"/>
              </a:rPr>
              <a:t>-electron GS energy</a:t>
            </a:r>
          </a:p>
        </p:txBody>
      </p:sp>
      <p:sp>
        <p:nvSpPr>
          <p:cNvPr id="16" name="TextBox 15"/>
          <p:cNvSpPr txBox="1"/>
          <p:nvPr/>
        </p:nvSpPr>
        <p:spPr>
          <a:xfrm>
            <a:off x="3073479" y="1858513"/>
            <a:ext cx="1091004"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IP sector</a:t>
            </a:r>
          </a:p>
        </p:txBody>
      </p:sp>
      <p:sp>
        <p:nvSpPr>
          <p:cNvPr id="17" name="TextBox 16"/>
          <p:cNvSpPr txBox="1"/>
          <p:nvPr/>
        </p:nvSpPr>
        <p:spPr>
          <a:xfrm>
            <a:off x="3073479" y="3077960"/>
            <a:ext cx="1172244"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EA sector</a:t>
            </a:r>
          </a:p>
        </p:txBody>
      </p:sp>
      <p:sp>
        <p:nvSpPr>
          <p:cNvPr id="18" name="Donut 17"/>
          <p:cNvSpPr/>
          <p:nvPr/>
        </p:nvSpPr>
        <p:spPr>
          <a:xfrm>
            <a:off x="3901552" y="4096030"/>
            <a:ext cx="914400" cy="914400"/>
          </a:xfrm>
          <a:prstGeom prst="donut">
            <a:avLst>
              <a:gd name="adj" fmla="val 6887"/>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9" name="TextBox 18"/>
          <p:cNvSpPr txBox="1"/>
          <p:nvPr/>
        </p:nvSpPr>
        <p:spPr>
          <a:xfrm>
            <a:off x="4692314" y="3982551"/>
            <a:ext cx="3647152"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Exact </a:t>
            </a:r>
            <a:r>
              <a:rPr lang="en-US" i="1" dirty="0">
                <a:solidFill>
                  <a:schemeClr val="accent6">
                    <a:lumMod val="75000"/>
                  </a:schemeClr>
                </a:solidFill>
                <a:latin typeface="Arial" charset="0"/>
                <a:ea typeface="Arial" charset="0"/>
                <a:cs typeface="Arial" charset="0"/>
              </a:rPr>
              <a:t>N</a:t>
            </a:r>
            <a:r>
              <a:rPr lang="en-US" dirty="0">
                <a:solidFill>
                  <a:schemeClr val="accent6">
                    <a:lumMod val="75000"/>
                  </a:schemeClr>
                </a:solidFill>
                <a:latin typeface="Arial" charset="0"/>
                <a:ea typeface="Arial" charset="0"/>
                <a:cs typeface="Arial" charset="0"/>
              </a:rPr>
              <a:t>–1-electron </a:t>
            </a:r>
            <a:r>
              <a:rPr lang="en-US" i="1" dirty="0">
                <a:solidFill>
                  <a:schemeClr val="accent6">
                    <a:lumMod val="75000"/>
                  </a:schemeClr>
                </a:solidFill>
                <a:latin typeface="Arial" charset="0"/>
                <a:ea typeface="Arial" charset="0"/>
                <a:cs typeface="Arial" charset="0"/>
              </a:rPr>
              <a:t>n</a:t>
            </a:r>
            <a:r>
              <a:rPr lang="en-US" dirty="0">
                <a:solidFill>
                  <a:schemeClr val="accent6">
                    <a:lumMod val="75000"/>
                  </a:schemeClr>
                </a:solidFill>
                <a:latin typeface="Arial" charset="0"/>
                <a:ea typeface="Arial" charset="0"/>
                <a:cs typeface="Arial" charset="0"/>
              </a:rPr>
              <a:t>th state </a:t>
            </a:r>
            <a:r>
              <a:rPr lang="en-US" dirty="0" err="1">
                <a:solidFill>
                  <a:schemeClr val="accent6">
                    <a:lumMod val="75000"/>
                  </a:schemeClr>
                </a:solidFill>
                <a:latin typeface="Arial" charset="0"/>
                <a:ea typeface="Arial" charset="0"/>
                <a:cs typeface="Arial" charset="0"/>
              </a:rPr>
              <a:t>wfn</a:t>
            </a:r>
            <a:endParaRPr lang="en-US" dirty="0">
              <a:solidFill>
                <a:schemeClr val="accent6">
                  <a:lumMod val="75000"/>
                </a:schemeClr>
              </a:solidFill>
              <a:latin typeface="Arial" charset="0"/>
              <a:ea typeface="Arial" charset="0"/>
              <a:cs typeface="Arial" charset="0"/>
            </a:endParaRPr>
          </a:p>
        </p:txBody>
      </p:sp>
      <p:sp>
        <p:nvSpPr>
          <p:cNvPr id="20" name="TextBox 19"/>
          <p:cNvSpPr txBox="1"/>
          <p:nvPr/>
        </p:nvSpPr>
        <p:spPr>
          <a:xfrm>
            <a:off x="992999" y="1815706"/>
            <a:ext cx="2121093"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#MO x #MO matrix</a:t>
            </a:r>
          </a:p>
        </p:txBody>
      </p:sp>
      <p:sp>
        <p:nvSpPr>
          <p:cNvPr id="21" name="TextBox 20"/>
          <p:cNvSpPr txBox="1"/>
          <p:nvPr/>
        </p:nvSpPr>
        <p:spPr>
          <a:xfrm>
            <a:off x="6311937" y="5756793"/>
            <a:ext cx="2005677" cy="369332"/>
          </a:xfrm>
          <a:prstGeom prst="rect">
            <a:avLst/>
          </a:prstGeom>
          <a:noFill/>
        </p:spPr>
        <p:txBody>
          <a:bodyPr wrap="none" rtlCol="0">
            <a:spAutoFit/>
          </a:bodyPr>
          <a:lstStyle/>
          <a:p>
            <a:r>
              <a:rPr lang="en-US">
                <a:solidFill>
                  <a:schemeClr val="accent3">
                    <a:lumMod val="75000"/>
                  </a:schemeClr>
                </a:solidFill>
                <a:latin typeface="Arial" charset="0"/>
                <a:ea typeface="Arial" charset="0"/>
                <a:cs typeface="Arial" charset="0"/>
              </a:rPr>
              <a:t>Poles at exact EA</a:t>
            </a:r>
            <a:endParaRPr lang="en-US" dirty="0">
              <a:solidFill>
                <a:schemeClr val="accent3">
                  <a:lumMod val="75000"/>
                </a:schemeClr>
              </a:solidFill>
              <a:latin typeface="Arial" charset="0"/>
              <a:ea typeface="Arial" charset="0"/>
              <a:cs typeface="Arial" charset="0"/>
            </a:endParaRPr>
          </a:p>
        </p:txBody>
      </p:sp>
      <p:sp>
        <p:nvSpPr>
          <p:cNvPr id="22" name="Donut 21"/>
          <p:cNvSpPr/>
          <p:nvPr/>
        </p:nvSpPr>
        <p:spPr>
          <a:xfrm>
            <a:off x="1467266" y="1929670"/>
            <a:ext cx="914400" cy="914400"/>
          </a:xfrm>
          <a:prstGeom prst="donut">
            <a:avLst>
              <a:gd name="adj" fmla="val 6887"/>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3" name="Donut 22"/>
          <p:cNvSpPr/>
          <p:nvPr/>
        </p:nvSpPr>
        <p:spPr>
          <a:xfrm>
            <a:off x="3302822" y="5636299"/>
            <a:ext cx="2985141" cy="605537"/>
          </a:xfrm>
          <a:prstGeom prst="donut">
            <a:avLst>
              <a:gd name="adj" fmla="val 6887"/>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grpSp>
        <p:nvGrpSpPr>
          <p:cNvPr id="53" name="Group 52"/>
          <p:cNvGrpSpPr/>
          <p:nvPr/>
        </p:nvGrpSpPr>
        <p:grpSpPr>
          <a:xfrm>
            <a:off x="4282274" y="1355319"/>
            <a:ext cx="2383053" cy="981479"/>
            <a:chOff x="4282274" y="1355319"/>
            <a:chExt cx="2383053" cy="981479"/>
          </a:xfrm>
        </p:grpSpPr>
        <p:pic>
          <p:nvPicPr>
            <p:cNvPr id="4" name="Picture 3"/>
            <p:cNvPicPr>
              <a:picLocks noChangeAspect="1"/>
            </p:cNvPicPr>
            <p:nvPr/>
          </p:nvPicPr>
          <p:blipFill>
            <a:blip r:embed="rId4"/>
            <a:stretch>
              <a:fillRect/>
            </a:stretch>
          </p:blipFill>
          <p:spPr>
            <a:xfrm>
              <a:off x="4403774" y="1441802"/>
              <a:ext cx="1516400" cy="343717"/>
            </a:xfrm>
            <a:prstGeom prst="rect">
              <a:avLst/>
            </a:prstGeom>
          </p:spPr>
        </p:pic>
        <p:sp>
          <p:nvSpPr>
            <p:cNvPr id="27" name="Donut 26"/>
            <p:cNvSpPr/>
            <p:nvPr/>
          </p:nvSpPr>
          <p:spPr>
            <a:xfrm flipH="1">
              <a:off x="4282274" y="1355319"/>
              <a:ext cx="1770472" cy="422874"/>
            </a:xfrm>
            <a:prstGeom prst="donut">
              <a:avLst>
                <a:gd name="adj" fmla="val 6887"/>
              </a:avLst>
            </a:prstGeom>
            <a:solidFill>
              <a:schemeClr val="accent5">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cxnSp>
          <p:nvCxnSpPr>
            <p:cNvPr id="30" name="Elbow Connector 29"/>
            <p:cNvCxnSpPr/>
            <p:nvPr/>
          </p:nvCxnSpPr>
          <p:spPr>
            <a:xfrm rot="5400000">
              <a:off x="4191836" y="1827157"/>
              <a:ext cx="569873" cy="365761"/>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a:off x="5876256" y="1676675"/>
              <a:ext cx="789071" cy="660123"/>
            </a:xfrm>
            <a:prstGeom prst="curvedConnector3">
              <a:avLst>
                <a:gd name="adj1" fmla="val 100013"/>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4148117" y="2920891"/>
            <a:ext cx="2383053" cy="981479"/>
            <a:chOff x="4148117" y="2920891"/>
            <a:chExt cx="2383053" cy="981479"/>
          </a:xfrm>
        </p:grpSpPr>
        <p:grpSp>
          <p:nvGrpSpPr>
            <p:cNvPr id="54" name="Group 53"/>
            <p:cNvGrpSpPr/>
            <p:nvPr/>
          </p:nvGrpSpPr>
          <p:grpSpPr>
            <a:xfrm rot="10800000">
              <a:off x="4148117" y="2920891"/>
              <a:ext cx="2383053" cy="981479"/>
              <a:chOff x="4282274" y="1355319"/>
              <a:chExt cx="2383053" cy="981479"/>
            </a:xfrm>
          </p:grpSpPr>
          <p:sp>
            <p:nvSpPr>
              <p:cNvPr id="56" name="Donut 55"/>
              <p:cNvSpPr/>
              <p:nvPr/>
            </p:nvSpPr>
            <p:spPr>
              <a:xfrm flipH="1">
                <a:off x="4282274" y="1355319"/>
                <a:ext cx="1770472" cy="422874"/>
              </a:xfrm>
              <a:prstGeom prst="donut">
                <a:avLst>
                  <a:gd name="adj" fmla="val 6887"/>
                </a:avLst>
              </a:prstGeom>
              <a:solidFill>
                <a:schemeClr val="accent5">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cxnSp>
            <p:nvCxnSpPr>
              <p:cNvPr id="57" name="Elbow Connector 29"/>
              <p:cNvCxnSpPr/>
              <p:nvPr/>
            </p:nvCxnSpPr>
            <p:spPr>
              <a:xfrm rot="5400000">
                <a:off x="4191836" y="1827157"/>
                <a:ext cx="569873" cy="365761"/>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Elbow Connector 34"/>
              <p:cNvCxnSpPr/>
              <p:nvPr/>
            </p:nvCxnSpPr>
            <p:spPr>
              <a:xfrm>
                <a:off x="5876256" y="1676675"/>
                <a:ext cx="789071" cy="660123"/>
              </a:xfrm>
              <a:prstGeom prst="curvedConnector3">
                <a:avLst>
                  <a:gd name="adj1" fmla="val 100013"/>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59" name="Picture 58"/>
            <p:cNvPicPr>
              <a:picLocks noChangeAspect="1"/>
            </p:cNvPicPr>
            <p:nvPr/>
          </p:nvPicPr>
          <p:blipFill>
            <a:blip r:embed="rId5"/>
            <a:stretch>
              <a:fillRect/>
            </a:stretch>
          </p:blipFill>
          <p:spPr>
            <a:xfrm>
              <a:off x="4883773" y="3547568"/>
              <a:ext cx="1514475" cy="343281"/>
            </a:xfrm>
            <a:prstGeom prst="rect">
              <a:avLst/>
            </a:prstGeom>
          </p:spPr>
        </p:pic>
      </p:grpSp>
      <p:sp>
        <p:nvSpPr>
          <p:cNvPr id="31" name="TextBox 30"/>
          <p:cNvSpPr txBox="1"/>
          <p:nvPr/>
        </p:nvSpPr>
        <p:spPr>
          <a:xfrm>
            <a:off x="6333789" y="4786864"/>
            <a:ext cx="1915909" cy="369332"/>
          </a:xfrm>
          <a:prstGeom prst="rect">
            <a:avLst/>
          </a:prstGeom>
          <a:noFill/>
        </p:spPr>
        <p:txBody>
          <a:bodyPr wrap="none" rtlCol="0">
            <a:spAutoFit/>
          </a:bodyPr>
          <a:lstStyle/>
          <a:p>
            <a:r>
              <a:rPr lang="en-US" dirty="0">
                <a:solidFill>
                  <a:schemeClr val="accent3">
                    <a:lumMod val="75000"/>
                  </a:schemeClr>
                </a:solidFill>
                <a:latin typeface="Arial" charset="0"/>
                <a:ea typeface="Arial" charset="0"/>
                <a:cs typeface="Arial" charset="0"/>
              </a:rPr>
              <a:t>Poles at exact IP</a:t>
            </a:r>
          </a:p>
        </p:txBody>
      </p:sp>
      <p:sp>
        <p:nvSpPr>
          <p:cNvPr id="32" name="Donut 31"/>
          <p:cNvSpPr/>
          <p:nvPr/>
        </p:nvSpPr>
        <p:spPr>
          <a:xfrm>
            <a:off x="3306648" y="4655086"/>
            <a:ext cx="2985141" cy="605537"/>
          </a:xfrm>
          <a:prstGeom prst="donut">
            <a:avLst>
              <a:gd name="adj" fmla="val 6887"/>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82378EC7-6CB3-CAD9-B608-D3F61174AC83}"/>
              </a:ext>
            </a:extLst>
          </p:cNvPr>
          <p:cNvPicPr>
            <a:picLocks noChangeAspect="1"/>
          </p:cNvPicPr>
          <p:nvPr/>
        </p:nvPicPr>
        <p:blipFill>
          <a:blip r:embed="rId6"/>
          <a:stretch>
            <a:fillRect/>
          </a:stretch>
        </p:blipFill>
        <p:spPr>
          <a:xfrm>
            <a:off x="1488439" y="2136963"/>
            <a:ext cx="6070600" cy="977900"/>
          </a:xfrm>
          <a:prstGeom prst="rect">
            <a:avLst/>
          </a:prstGeom>
        </p:spPr>
      </p:pic>
      <p:sp>
        <p:nvSpPr>
          <p:cNvPr id="6" name="Donut 5">
            <a:extLst>
              <a:ext uri="{FF2B5EF4-FFF2-40B4-BE49-F238E27FC236}">
                <a16:creationId xmlns:a16="http://schemas.microsoft.com/office/drawing/2014/main" id="{4C3F9B99-9034-16C1-5049-16834FE7AE1D}"/>
              </a:ext>
            </a:extLst>
          </p:cNvPr>
          <p:cNvSpPr/>
          <p:nvPr/>
        </p:nvSpPr>
        <p:spPr>
          <a:xfrm>
            <a:off x="5373563" y="2404519"/>
            <a:ext cx="914400" cy="914400"/>
          </a:xfrm>
          <a:prstGeom prst="donut">
            <a:avLst>
              <a:gd name="adj" fmla="val 6887"/>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7" name="TextBox 6">
            <a:extLst>
              <a:ext uri="{FF2B5EF4-FFF2-40B4-BE49-F238E27FC236}">
                <a16:creationId xmlns:a16="http://schemas.microsoft.com/office/drawing/2014/main" id="{4AEE000E-2FA7-F241-5FC6-04196075A0D9}"/>
              </a:ext>
            </a:extLst>
          </p:cNvPr>
          <p:cNvSpPr txBox="1"/>
          <p:nvPr/>
        </p:nvSpPr>
        <p:spPr>
          <a:xfrm>
            <a:off x="3073479" y="1861685"/>
            <a:ext cx="1838965"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Hole propagator</a:t>
            </a:r>
          </a:p>
        </p:txBody>
      </p:sp>
      <p:sp>
        <p:nvSpPr>
          <p:cNvPr id="9" name="TextBox 8">
            <a:extLst>
              <a:ext uri="{FF2B5EF4-FFF2-40B4-BE49-F238E27FC236}">
                <a16:creationId xmlns:a16="http://schemas.microsoft.com/office/drawing/2014/main" id="{70669D78-5F27-F26E-1BC0-E2A05F76BB9A}"/>
              </a:ext>
            </a:extLst>
          </p:cNvPr>
          <p:cNvSpPr txBox="1"/>
          <p:nvPr/>
        </p:nvSpPr>
        <p:spPr>
          <a:xfrm>
            <a:off x="3083280" y="3066030"/>
            <a:ext cx="2133918"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Particle propagator</a:t>
            </a:r>
          </a:p>
        </p:txBody>
      </p:sp>
    </p:spTree>
    <p:extLst>
      <p:ext uri="{BB962C8B-B14F-4D97-AF65-F5344CB8AC3E}">
        <p14:creationId xmlns:p14="http://schemas.microsoft.com/office/powerpoint/2010/main" val="159602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xit" presetSubtype="0" fill="hold" grpId="1" nodeType="withEffect">
                                  <p:stCondLst>
                                    <p:cond delay="0"/>
                                  </p:stCondLst>
                                  <p:childTnLst>
                                    <p:animEffect transition="out" filter="dissolv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9" presetClass="exit" presetSubtype="0" fill="hold" grpId="1" nodeType="withEffect">
                                  <p:stCondLst>
                                    <p:cond delay="0"/>
                                  </p:stCondLst>
                                  <p:childTnLst>
                                    <p:animEffect transition="out" filter="dissolv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9"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dissolve">
                                      <p:cBhvr>
                                        <p:cTn id="33" dur="500"/>
                                        <p:tgtEl>
                                          <p:spTgt spid="53"/>
                                        </p:tgtEl>
                                      </p:cBhvr>
                                    </p:animEffect>
                                  </p:childTnLst>
                                </p:cTn>
                              </p:par>
                              <p:par>
                                <p:cTn id="34" presetID="9" presetClass="entr" presetSubtype="0"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dissolve">
                                      <p:cBhvr>
                                        <p:cTn id="36" dur="500"/>
                                        <p:tgtEl>
                                          <p:spTgt spid="6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dissolve">
                                      <p:cBhvr>
                                        <p:cTn id="41" dur="500"/>
                                        <p:tgtEl>
                                          <p:spTgt spid="26"/>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tgtEl>
                                          <p:spTgt spid="18"/>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dissolve">
                                      <p:cBhvr>
                                        <p:cTn id="50" dur="500"/>
                                        <p:tgtEl>
                                          <p:spTgt spid="2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dissolve">
                                      <p:cBhvr>
                                        <p:cTn id="53" dur="500"/>
                                        <p:tgtEl>
                                          <p:spTgt spid="2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dissolve">
                                      <p:cBhvr>
                                        <p:cTn id="56" dur="500"/>
                                        <p:tgtEl>
                                          <p:spTgt spid="31"/>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dissolve">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P spid="18" grpId="0" animBg="1"/>
      <p:bldP spid="19" grpId="0"/>
      <p:bldP spid="21" grpId="0"/>
      <p:bldP spid="23" grpId="0" animBg="1"/>
      <p:bldP spid="31" grpId="0"/>
      <p:bldP spid="32" grpId="0" animBg="1"/>
      <p:bldP spid="6" grpId="0" animBg="1"/>
      <p:bldP spid="7" grpId="1"/>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4AD5C4-C264-0ED6-99A0-B28587DDB83E}"/>
              </a:ext>
            </a:extLst>
          </p:cNvPr>
          <p:cNvPicPr>
            <a:picLocks noChangeAspect="1"/>
          </p:cNvPicPr>
          <p:nvPr/>
        </p:nvPicPr>
        <p:blipFill>
          <a:blip r:embed="rId2"/>
          <a:stretch>
            <a:fillRect/>
          </a:stretch>
        </p:blipFill>
        <p:spPr>
          <a:xfrm>
            <a:off x="927785" y="3235479"/>
            <a:ext cx="7200900" cy="1816100"/>
          </a:xfrm>
          <a:prstGeom prst="rect">
            <a:avLst/>
          </a:prstGeom>
        </p:spPr>
      </p:pic>
      <p:sp>
        <p:nvSpPr>
          <p:cNvPr id="2" name="Title 1"/>
          <p:cNvSpPr>
            <a:spLocks noGrp="1"/>
          </p:cNvSpPr>
          <p:nvPr>
            <p:ph type="title"/>
          </p:nvPr>
        </p:nvSpPr>
        <p:spPr/>
        <p:txBody>
          <a:bodyPr>
            <a:normAutofit/>
          </a:bodyPr>
          <a:lstStyle/>
          <a:p>
            <a:r>
              <a:rPr lang="en-US" dirty="0">
                <a:latin typeface="Arial" charset="0"/>
                <a:ea typeface="Arial" charset="0"/>
                <a:cs typeface="Arial" charset="0"/>
              </a:rPr>
              <a:t>MBGF in 9 pages (2/9)</a:t>
            </a:r>
          </a:p>
        </p:txBody>
      </p:sp>
      <p:sp>
        <p:nvSpPr>
          <p:cNvPr id="3" name="Content Placeholder 2"/>
          <p:cNvSpPr>
            <a:spLocks noGrp="1"/>
          </p:cNvSpPr>
          <p:nvPr>
            <p:ph idx="1"/>
          </p:nvPr>
        </p:nvSpPr>
        <p:spPr>
          <a:xfrm>
            <a:off x="457200" y="1355319"/>
            <a:ext cx="8229600" cy="4525963"/>
          </a:xfrm>
        </p:spPr>
        <p:txBody>
          <a:bodyPr/>
          <a:lstStyle/>
          <a:p>
            <a:r>
              <a:rPr lang="en-US" dirty="0">
                <a:latin typeface="Arial" charset="0"/>
                <a:ea typeface="Arial" charset="0"/>
                <a:cs typeface="Arial" charset="0"/>
              </a:rPr>
              <a:t>Perturbation expansion</a:t>
            </a:r>
          </a:p>
          <a:p>
            <a:endParaRPr lang="en-US" dirty="0">
              <a:latin typeface="Arial" charset="0"/>
              <a:ea typeface="Arial" charset="0"/>
              <a:cs typeface="Arial" charset="0"/>
            </a:endParaRPr>
          </a:p>
          <a:p>
            <a:endParaRPr lang="en-US" dirty="0">
              <a:latin typeface="Arial" charset="0"/>
              <a:ea typeface="Arial" charset="0"/>
              <a:cs typeface="Arial" charset="0"/>
            </a:endParaRPr>
          </a:p>
        </p:txBody>
      </p:sp>
      <p:sp>
        <p:nvSpPr>
          <p:cNvPr id="23" name="Donut 22"/>
          <p:cNvSpPr/>
          <p:nvPr/>
        </p:nvSpPr>
        <p:spPr>
          <a:xfrm>
            <a:off x="7260947" y="3603617"/>
            <a:ext cx="914400" cy="914400"/>
          </a:xfrm>
          <a:prstGeom prst="donut">
            <a:avLst>
              <a:gd name="adj" fmla="val 6887"/>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pic>
        <p:nvPicPr>
          <p:cNvPr id="25" name="Picture 24"/>
          <p:cNvPicPr>
            <a:picLocks noChangeAspect="1"/>
          </p:cNvPicPr>
          <p:nvPr/>
        </p:nvPicPr>
        <p:blipFill>
          <a:blip r:embed="rId3"/>
          <a:stretch>
            <a:fillRect/>
          </a:stretch>
        </p:blipFill>
        <p:spPr>
          <a:xfrm>
            <a:off x="2491757" y="2257361"/>
            <a:ext cx="1676400" cy="342900"/>
          </a:xfrm>
          <a:prstGeom prst="rect">
            <a:avLst/>
          </a:prstGeom>
        </p:spPr>
      </p:pic>
      <p:sp>
        <p:nvSpPr>
          <p:cNvPr id="26" name="TextBox 25"/>
          <p:cNvSpPr txBox="1"/>
          <p:nvPr/>
        </p:nvSpPr>
        <p:spPr>
          <a:xfrm>
            <a:off x="4231805" y="2250304"/>
            <a:ext cx="2967479" cy="369332"/>
          </a:xfrm>
          <a:prstGeom prst="rect">
            <a:avLst/>
          </a:prstGeom>
          <a:noFill/>
        </p:spPr>
        <p:txBody>
          <a:bodyPr wrap="none" rtlCol="0">
            <a:spAutoFit/>
          </a:bodyPr>
          <a:lstStyle/>
          <a:p>
            <a:r>
              <a:rPr lang="en-US" dirty="0" err="1">
                <a:solidFill>
                  <a:schemeClr val="accent6">
                    <a:lumMod val="75000"/>
                  </a:schemeClr>
                </a:solidFill>
                <a:latin typeface="Arial" charset="0"/>
                <a:ea typeface="Arial" charset="0"/>
                <a:cs typeface="Arial" charset="0"/>
              </a:rPr>
              <a:t>Møller</a:t>
            </a:r>
            <a:r>
              <a:rPr lang="en-US" dirty="0">
                <a:solidFill>
                  <a:schemeClr val="accent6">
                    <a:lumMod val="75000"/>
                  </a:schemeClr>
                </a:solidFill>
                <a:latin typeface="Arial" charset="0"/>
                <a:ea typeface="Arial" charset="0"/>
                <a:cs typeface="Arial" charset="0"/>
              </a:rPr>
              <a:t>–</a:t>
            </a:r>
            <a:r>
              <a:rPr lang="en-US" dirty="0" err="1">
                <a:solidFill>
                  <a:schemeClr val="accent6">
                    <a:lumMod val="75000"/>
                  </a:schemeClr>
                </a:solidFill>
                <a:latin typeface="Arial" charset="0"/>
                <a:ea typeface="Arial" charset="0"/>
                <a:cs typeface="Arial" charset="0"/>
              </a:rPr>
              <a:t>Plesset</a:t>
            </a:r>
            <a:r>
              <a:rPr lang="en-US" dirty="0">
                <a:solidFill>
                  <a:schemeClr val="accent6">
                    <a:lumMod val="75000"/>
                  </a:schemeClr>
                </a:solidFill>
                <a:latin typeface="Arial" charset="0"/>
                <a:ea typeface="Arial" charset="0"/>
                <a:cs typeface="Arial" charset="0"/>
              </a:rPr>
              <a:t> partitioning </a:t>
            </a:r>
          </a:p>
        </p:txBody>
      </p:sp>
      <p:sp>
        <p:nvSpPr>
          <p:cNvPr id="27" name="TextBox 26"/>
          <p:cNvSpPr txBox="1"/>
          <p:nvPr/>
        </p:nvSpPr>
        <p:spPr>
          <a:xfrm>
            <a:off x="3637526" y="5234289"/>
            <a:ext cx="2787943"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HF </a:t>
            </a:r>
            <a:r>
              <a:rPr lang="en-US" i="1" dirty="0">
                <a:solidFill>
                  <a:schemeClr val="accent6">
                    <a:lumMod val="75000"/>
                  </a:schemeClr>
                </a:solidFill>
                <a:latin typeface="Arial" charset="0"/>
                <a:ea typeface="Arial" charset="0"/>
                <a:cs typeface="Arial" charset="0"/>
              </a:rPr>
              <a:t>N</a:t>
            </a:r>
            <a:r>
              <a:rPr lang="en-US" dirty="0">
                <a:solidFill>
                  <a:schemeClr val="accent6">
                    <a:lumMod val="75000"/>
                  </a:schemeClr>
                </a:solidFill>
                <a:latin typeface="Arial" charset="0"/>
                <a:ea typeface="Arial" charset="0"/>
                <a:cs typeface="Arial" charset="0"/>
              </a:rPr>
              <a:t>-electron GS energy</a:t>
            </a:r>
          </a:p>
        </p:txBody>
      </p:sp>
      <p:sp>
        <p:nvSpPr>
          <p:cNvPr id="19" name="Donut 18"/>
          <p:cNvSpPr/>
          <p:nvPr/>
        </p:nvSpPr>
        <p:spPr>
          <a:xfrm>
            <a:off x="3637526" y="4648357"/>
            <a:ext cx="548714" cy="546101"/>
          </a:xfrm>
          <a:prstGeom prst="donut">
            <a:avLst>
              <a:gd name="adj" fmla="val 6887"/>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0" name="TextBox 19"/>
          <p:cNvSpPr txBox="1"/>
          <p:nvPr/>
        </p:nvSpPr>
        <p:spPr>
          <a:xfrm>
            <a:off x="6437366" y="4463691"/>
            <a:ext cx="2441694"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HF </a:t>
            </a:r>
            <a:r>
              <a:rPr lang="en-US" i="1" dirty="0">
                <a:solidFill>
                  <a:schemeClr val="accent6">
                    <a:lumMod val="75000"/>
                  </a:schemeClr>
                </a:solidFill>
                <a:latin typeface="Arial" charset="0"/>
                <a:ea typeface="Arial" charset="0"/>
                <a:cs typeface="Arial" charset="0"/>
              </a:rPr>
              <a:t>N</a:t>
            </a:r>
            <a:r>
              <a:rPr lang="en-US" dirty="0">
                <a:solidFill>
                  <a:schemeClr val="accent6">
                    <a:lumMod val="75000"/>
                  </a:schemeClr>
                </a:solidFill>
                <a:latin typeface="Arial" charset="0"/>
                <a:ea typeface="Arial" charset="0"/>
                <a:cs typeface="Arial" charset="0"/>
              </a:rPr>
              <a:t>-electron GS </a:t>
            </a:r>
            <a:r>
              <a:rPr lang="en-US" dirty="0" err="1">
                <a:solidFill>
                  <a:schemeClr val="accent6">
                    <a:lumMod val="75000"/>
                  </a:schemeClr>
                </a:solidFill>
                <a:latin typeface="Arial" charset="0"/>
                <a:ea typeface="Arial" charset="0"/>
                <a:cs typeface="Arial" charset="0"/>
              </a:rPr>
              <a:t>wfn</a:t>
            </a:r>
            <a:endParaRPr lang="en-US" dirty="0">
              <a:solidFill>
                <a:schemeClr val="accent6">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1546394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math equations with numbers and symbols&#10;&#10;Description automatically generated with medium confidence">
            <a:extLst>
              <a:ext uri="{FF2B5EF4-FFF2-40B4-BE49-F238E27FC236}">
                <a16:creationId xmlns:a16="http://schemas.microsoft.com/office/drawing/2014/main" id="{B7095C4F-E4B8-D64C-7CD3-48BAB35FB0DE}"/>
              </a:ext>
            </a:extLst>
          </p:cNvPr>
          <p:cNvPicPr>
            <a:picLocks noChangeAspect="1"/>
          </p:cNvPicPr>
          <p:nvPr/>
        </p:nvPicPr>
        <p:blipFill>
          <a:blip r:embed="rId2"/>
          <a:stretch>
            <a:fillRect/>
          </a:stretch>
        </p:blipFill>
        <p:spPr>
          <a:xfrm>
            <a:off x="66064" y="4640795"/>
            <a:ext cx="6886575" cy="2264436"/>
          </a:xfrm>
          <a:prstGeom prst="rect">
            <a:avLst/>
          </a:prstGeom>
        </p:spPr>
      </p:pic>
      <p:sp>
        <p:nvSpPr>
          <p:cNvPr id="2" name="Title 1"/>
          <p:cNvSpPr>
            <a:spLocks noGrp="1"/>
          </p:cNvSpPr>
          <p:nvPr>
            <p:ph type="title"/>
          </p:nvPr>
        </p:nvSpPr>
        <p:spPr/>
        <p:txBody>
          <a:bodyPr>
            <a:normAutofit/>
          </a:bodyPr>
          <a:lstStyle/>
          <a:p>
            <a:r>
              <a:rPr lang="en-US" dirty="0">
                <a:latin typeface="Arial" charset="0"/>
                <a:ea typeface="Arial" charset="0"/>
                <a:cs typeface="Arial" charset="0"/>
              </a:rPr>
              <a:t>MBGF in 9 pages (3/9)</a:t>
            </a:r>
          </a:p>
        </p:txBody>
      </p:sp>
      <p:sp>
        <p:nvSpPr>
          <p:cNvPr id="3" name="Content Placeholder 2"/>
          <p:cNvSpPr>
            <a:spLocks noGrp="1"/>
          </p:cNvSpPr>
          <p:nvPr>
            <p:ph idx="1"/>
          </p:nvPr>
        </p:nvSpPr>
        <p:spPr>
          <a:xfrm>
            <a:off x="457200" y="1355319"/>
            <a:ext cx="8229600" cy="4525963"/>
          </a:xfrm>
        </p:spPr>
        <p:txBody>
          <a:bodyPr/>
          <a:lstStyle/>
          <a:p>
            <a:r>
              <a:rPr lang="en-US" dirty="0">
                <a:latin typeface="Arial" charset="0"/>
                <a:ea typeface="Arial" charset="0"/>
                <a:cs typeface="Arial" charset="0"/>
              </a:rPr>
              <a:t>Dyson equations</a:t>
            </a:r>
          </a:p>
          <a:p>
            <a:endParaRPr lang="en-US" dirty="0">
              <a:latin typeface="Arial" charset="0"/>
              <a:ea typeface="Arial" charset="0"/>
              <a:cs typeface="Arial" charset="0"/>
            </a:endParaRPr>
          </a:p>
          <a:p>
            <a:endParaRPr lang="en-US" dirty="0">
              <a:latin typeface="Arial" charset="0"/>
              <a:ea typeface="Arial" charset="0"/>
              <a:cs typeface="Arial" charset="0"/>
            </a:endParaRPr>
          </a:p>
        </p:txBody>
      </p:sp>
      <p:sp>
        <p:nvSpPr>
          <p:cNvPr id="38" name="Rounded Rectangle 37"/>
          <p:cNvSpPr/>
          <p:nvPr/>
        </p:nvSpPr>
        <p:spPr>
          <a:xfrm>
            <a:off x="1010814" y="2270085"/>
            <a:ext cx="4954914" cy="692331"/>
          </a:xfrm>
          <a:prstGeom prst="roundRect">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pic>
        <p:nvPicPr>
          <p:cNvPr id="6" name="Picture 5"/>
          <p:cNvPicPr>
            <a:picLocks noChangeAspect="1"/>
          </p:cNvPicPr>
          <p:nvPr/>
        </p:nvPicPr>
        <p:blipFill>
          <a:blip r:embed="rId3"/>
          <a:stretch>
            <a:fillRect/>
          </a:stretch>
        </p:blipFill>
        <p:spPr>
          <a:xfrm>
            <a:off x="1242402" y="2465034"/>
            <a:ext cx="4533900" cy="317500"/>
          </a:xfrm>
          <a:prstGeom prst="rect">
            <a:avLst/>
          </a:prstGeom>
        </p:spPr>
      </p:pic>
      <p:sp>
        <p:nvSpPr>
          <p:cNvPr id="18" name="TextBox 17"/>
          <p:cNvSpPr txBox="1"/>
          <p:nvPr/>
        </p:nvSpPr>
        <p:spPr>
          <a:xfrm>
            <a:off x="5965728" y="2293084"/>
            <a:ext cx="2721072" cy="646331"/>
          </a:xfrm>
          <a:prstGeom prst="rect">
            <a:avLst/>
          </a:prstGeom>
          <a:noFill/>
        </p:spPr>
        <p:txBody>
          <a:bodyPr wrap="square" rtlCol="0">
            <a:spAutoFit/>
          </a:bodyPr>
          <a:lstStyle/>
          <a:p>
            <a:r>
              <a:rPr lang="en-US" dirty="0">
                <a:solidFill>
                  <a:schemeClr val="accent6">
                    <a:lumMod val="75000"/>
                  </a:schemeClr>
                </a:solidFill>
                <a:latin typeface="Arial" charset="0"/>
                <a:ea typeface="Arial" charset="0"/>
                <a:cs typeface="Arial" charset="0"/>
              </a:rPr>
              <a:t>Dyson equation defines the </a:t>
            </a:r>
            <a:r>
              <a:rPr lang="en-US" b="1" i="1" u="sng" dirty="0">
                <a:solidFill>
                  <a:schemeClr val="accent6">
                    <a:lumMod val="75000"/>
                  </a:schemeClr>
                </a:solidFill>
                <a:latin typeface="Arial" charset="0"/>
                <a:ea typeface="Arial" charset="0"/>
                <a:cs typeface="Arial" charset="0"/>
              </a:rPr>
              <a:t>self-energy</a:t>
            </a:r>
          </a:p>
        </p:txBody>
      </p:sp>
      <p:pic>
        <p:nvPicPr>
          <p:cNvPr id="21" name="Picture 20"/>
          <p:cNvPicPr>
            <a:picLocks noChangeAspect="1"/>
          </p:cNvPicPr>
          <p:nvPr/>
        </p:nvPicPr>
        <p:blipFill>
          <a:blip r:embed="rId4"/>
          <a:stretch>
            <a:fillRect/>
          </a:stretch>
        </p:blipFill>
        <p:spPr>
          <a:xfrm>
            <a:off x="203886" y="3678067"/>
            <a:ext cx="8686800" cy="285374"/>
          </a:xfrm>
          <a:prstGeom prst="rect">
            <a:avLst/>
          </a:prstGeom>
        </p:spPr>
      </p:pic>
      <p:sp>
        <p:nvSpPr>
          <p:cNvPr id="22" name="Rounded Rectangle 21"/>
          <p:cNvSpPr/>
          <p:nvPr/>
        </p:nvSpPr>
        <p:spPr>
          <a:xfrm>
            <a:off x="75514" y="3455440"/>
            <a:ext cx="8992972" cy="692331"/>
          </a:xfrm>
          <a:prstGeom prst="roundRect">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 name="TextBox 6">
            <a:extLst>
              <a:ext uri="{FF2B5EF4-FFF2-40B4-BE49-F238E27FC236}">
                <a16:creationId xmlns:a16="http://schemas.microsoft.com/office/drawing/2014/main" id="{760D046C-E2F4-FCD0-E34B-9F7E85895D0F}"/>
              </a:ext>
            </a:extLst>
          </p:cNvPr>
          <p:cNvSpPr txBox="1"/>
          <p:nvPr/>
        </p:nvSpPr>
        <p:spPr>
          <a:xfrm>
            <a:off x="5953811" y="4186068"/>
            <a:ext cx="3114675" cy="369332"/>
          </a:xfrm>
          <a:prstGeom prst="rect">
            <a:avLst/>
          </a:prstGeom>
          <a:noFill/>
        </p:spPr>
        <p:txBody>
          <a:bodyPr wrap="square" rtlCol="0">
            <a:spAutoFit/>
          </a:bodyPr>
          <a:lstStyle/>
          <a:p>
            <a:r>
              <a:rPr lang="en-US" dirty="0">
                <a:solidFill>
                  <a:schemeClr val="accent6">
                    <a:lumMod val="75000"/>
                  </a:schemeClr>
                </a:solidFill>
                <a:latin typeface="Arial" charset="0"/>
                <a:ea typeface="Arial" charset="0"/>
                <a:cs typeface="Arial" charset="0"/>
              </a:rPr>
              <a:t>Dyson equation in long form</a:t>
            </a:r>
          </a:p>
        </p:txBody>
      </p:sp>
      <p:sp>
        <p:nvSpPr>
          <p:cNvPr id="8" name="TextBox 7">
            <a:extLst>
              <a:ext uri="{FF2B5EF4-FFF2-40B4-BE49-F238E27FC236}">
                <a16:creationId xmlns:a16="http://schemas.microsoft.com/office/drawing/2014/main" id="{47DB0E19-6BA0-AF9D-06BA-F4388FD967AB}"/>
              </a:ext>
            </a:extLst>
          </p:cNvPr>
          <p:cNvSpPr txBox="1"/>
          <p:nvPr/>
        </p:nvSpPr>
        <p:spPr>
          <a:xfrm>
            <a:off x="6952639" y="5311348"/>
            <a:ext cx="1952390" cy="923330"/>
          </a:xfrm>
          <a:prstGeom prst="rect">
            <a:avLst/>
          </a:prstGeom>
          <a:noFill/>
        </p:spPr>
        <p:txBody>
          <a:bodyPr wrap="square" rtlCol="0">
            <a:spAutoFit/>
          </a:bodyPr>
          <a:lstStyle/>
          <a:p>
            <a:r>
              <a:rPr lang="en-US" dirty="0">
                <a:solidFill>
                  <a:schemeClr val="accent6">
                    <a:lumMod val="75000"/>
                  </a:schemeClr>
                </a:solidFill>
                <a:latin typeface="Arial" charset="0"/>
                <a:ea typeface="Arial" charset="0"/>
                <a:cs typeface="Arial" charset="0"/>
              </a:rPr>
              <a:t>Dyson equations in diagrammatic form</a:t>
            </a:r>
          </a:p>
        </p:txBody>
      </p:sp>
    </p:spTree>
    <p:extLst>
      <p:ext uri="{BB962C8B-B14F-4D97-AF65-F5344CB8AC3E}">
        <p14:creationId xmlns:p14="http://schemas.microsoft.com/office/powerpoint/2010/main" val="4162330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71BA818C-1C48-99E7-4D78-2C703A7EBD8A}"/>
              </a:ext>
            </a:extLst>
          </p:cNvPr>
          <p:cNvSpPr/>
          <p:nvPr/>
        </p:nvSpPr>
        <p:spPr>
          <a:xfrm>
            <a:off x="912924" y="3611421"/>
            <a:ext cx="3971082" cy="692331"/>
          </a:xfrm>
          <a:prstGeom prst="roundRect">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Rounded Rectangle 9">
            <a:extLst>
              <a:ext uri="{FF2B5EF4-FFF2-40B4-BE49-F238E27FC236}">
                <a16:creationId xmlns:a16="http://schemas.microsoft.com/office/drawing/2014/main" id="{7F3C538A-3B40-2143-FAB7-175C9581E7EE}"/>
              </a:ext>
            </a:extLst>
          </p:cNvPr>
          <p:cNvSpPr/>
          <p:nvPr/>
        </p:nvSpPr>
        <p:spPr>
          <a:xfrm>
            <a:off x="912924" y="2743556"/>
            <a:ext cx="5591912" cy="692331"/>
          </a:xfrm>
          <a:prstGeom prst="roundRect">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 name="Title 1"/>
          <p:cNvSpPr>
            <a:spLocks noGrp="1"/>
          </p:cNvSpPr>
          <p:nvPr>
            <p:ph type="title"/>
          </p:nvPr>
        </p:nvSpPr>
        <p:spPr/>
        <p:txBody>
          <a:bodyPr>
            <a:normAutofit/>
          </a:bodyPr>
          <a:lstStyle/>
          <a:p>
            <a:r>
              <a:rPr lang="en-US" dirty="0">
                <a:latin typeface="Arial" charset="0"/>
                <a:ea typeface="Arial" charset="0"/>
                <a:cs typeface="Arial" charset="0"/>
              </a:rPr>
              <a:t>MBGF in 9 pages (4/9)</a:t>
            </a:r>
          </a:p>
        </p:txBody>
      </p:sp>
      <p:sp>
        <p:nvSpPr>
          <p:cNvPr id="3" name="Content Placeholder 2"/>
          <p:cNvSpPr>
            <a:spLocks noGrp="1"/>
          </p:cNvSpPr>
          <p:nvPr>
            <p:ph idx="1"/>
          </p:nvPr>
        </p:nvSpPr>
        <p:spPr>
          <a:xfrm>
            <a:off x="457200" y="1191231"/>
            <a:ext cx="8229600" cy="4525963"/>
          </a:xfrm>
        </p:spPr>
        <p:txBody>
          <a:bodyPr/>
          <a:lstStyle/>
          <a:p>
            <a:r>
              <a:rPr lang="en-US" dirty="0">
                <a:latin typeface="Arial" charset="0"/>
                <a:ea typeface="Arial" charset="0"/>
                <a:cs typeface="Arial" charset="0"/>
              </a:rPr>
              <a:t>Inverse Dyson equation</a:t>
            </a:r>
          </a:p>
          <a:p>
            <a:endParaRPr lang="en-US" dirty="0">
              <a:latin typeface="Arial" charset="0"/>
              <a:ea typeface="Arial" charset="0"/>
              <a:cs typeface="Arial" charset="0"/>
            </a:endParaRPr>
          </a:p>
          <a:p>
            <a:endParaRPr lang="en-US" dirty="0">
              <a:latin typeface="Arial" charset="0"/>
              <a:ea typeface="Arial" charset="0"/>
              <a:cs typeface="Arial" charset="0"/>
            </a:endParaRPr>
          </a:p>
        </p:txBody>
      </p:sp>
      <p:sp>
        <p:nvSpPr>
          <p:cNvPr id="31" name="TextBox 30"/>
          <p:cNvSpPr txBox="1"/>
          <p:nvPr/>
        </p:nvSpPr>
        <p:spPr>
          <a:xfrm>
            <a:off x="6542704" y="2921123"/>
            <a:ext cx="1646605"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at exact IP/EA</a:t>
            </a:r>
          </a:p>
        </p:txBody>
      </p:sp>
      <p:pic>
        <p:nvPicPr>
          <p:cNvPr id="4" name="Picture 3"/>
          <p:cNvPicPr>
            <a:picLocks noChangeAspect="1"/>
          </p:cNvPicPr>
          <p:nvPr/>
        </p:nvPicPr>
        <p:blipFill>
          <a:blip r:embed="rId2"/>
          <a:stretch>
            <a:fillRect/>
          </a:stretch>
        </p:blipFill>
        <p:spPr>
          <a:xfrm>
            <a:off x="1107285" y="2922155"/>
            <a:ext cx="5308600" cy="3683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734" y="4462894"/>
            <a:ext cx="5986272" cy="2170176"/>
          </a:xfrm>
          <a:prstGeom prst="rect">
            <a:avLst/>
          </a:prstGeom>
        </p:spPr>
      </p:pic>
      <p:pic>
        <p:nvPicPr>
          <p:cNvPr id="6" name="Picture 5">
            <a:extLst>
              <a:ext uri="{FF2B5EF4-FFF2-40B4-BE49-F238E27FC236}">
                <a16:creationId xmlns:a16="http://schemas.microsoft.com/office/drawing/2014/main" id="{821F656B-996A-8013-FA70-3D43D7884283}"/>
              </a:ext>
            </a:extLst>
          </p:cNvPr>
          <p:cNvPicPr>
            <a:picLocks noChangeAspect="1"/>
          </p:cNvPicPr>
          <p:nvPr/>
        </p:nvPicPr>
        <p:blipFill>
          <a:blip r:embed="rId4"/>
          <a:stretch>
            <a:fillRect/>
          </a:stretch>
        </p:blipFill>
        <p:spPr>
          <a:xfrm>
            <a:off x="1055251" y="3682215"/>
            <a:ext cx="3556000" cy="558800"/>
          </a:xfrm>
          <a:prstGeom prst="rect">
            <a:avLst/>
          </a:prstGeom>
        </p:spPr>
      </p:pic>
      <p:sp>
        <p:nvSpPr>
          <p:cNvPr id="7" name="Rounded Rectangle 6">
            <a:extLst>
              <a:ext uri="{FF2B5EF4-FFF2-40B4-BE49-F238E27FC236}">
                <a16:creationId xmlns:a16="http://schemas.microsoft.com/office/drawing/2014/main" id="{AAB88F70-61B9-A02D-ABC0-70A086461A42}"/>
              </a:ext>
            </a:extLst>
          </p:cNvPr>
          <p:cNvSpPr/>
          <p:nvPr/>
        </p:nvSpPr>
        <p:spPr>
          <a:xfrm>
            <a:off x="912924" y="1878718"/>
            <a:ext cx="3823068" cy="692331"/>
          </a:xfrm>
          <a:prstGeom prst="roundRect">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TextBox 7">
            <a:extLst>
              <a:ext uri="{FF2B5EF4-FFF2-40B4-BE49-F238E27FC236}">
                <a16:creationId xmlns:a16="http://schemas.microsoft.com/office/drawing/2014/main" id="{9F3553A5-4D4F-04FF-F031-7FD2A8F50FBC}"/>
              </a:ext>
            </a:extLst>
          </p:cNvPr>
          <p:cNvSpPr txBox="1"/>
          <p:nvPr/>
        </p:nvSpPr>
        <p:spPr>
          <a:xfrm>
            <a:off x="4757601" y="2060382"/>
            <a:ext cx="2608406" cy="369332"/>
          </a:xfrm>
          <a:prstGeom prst="rect">
            <a:avLst/>
          </a:prstGeom>
          <a:noFill/>
        </p:spPr>
        <p:txBody>
          <a:bodyPr wrap="none" rtlCol="0">
            <a:spAutoFit/>
          </a:bodyPr>
          <a:lstStyle/>
          <a:p>
            <a:r>
              <a:rPr lang="en-US" dirty="0">
                <a:solidFill>
                  <a:schemeClr val="accent6">
                    <a:lumMod val="75000"/>
                  </a:schemeClr>
                </a:solidFill>
                <a:latin typeface="Arial" charset="0"/>
                <a:ea typeface="Arial" charset="0"/>
                <a:cs typeface="Arial" charset="0"/>
              </a:rPr>
              <a:t>Inverse Dyson equation</a:t>
            </a:r>
          </a:p>
        </p:txBody>
      </p:sp>
      <p:pic>
        <p:nvPicPr>
          <p:cNvPr id="9" name="Picture 8">
            <a:extLst>
              <a:ext uri="{FF2B5EF4-FFF2-40B4-BE49-F238E27FC236}">
                <a16:creationId xmlns:a16="http://schemas.microsoft.com/office/drawing/2014/main" id="{F73B8925-10C2-F7CF-326D-3AD1EFE5BCA0}"/>
              </a:ext>
            </a:extLst>
          </p:cNvPr>
          <p:cNvPicPr>
            <a:picLocks noChangeAspect="1"/>
          </p:cNvPicPr>
          <p:nvPr/>
        </p:nvPicPr>
        <p:blipFill>
          <a:blip r:embed="rId5"/>
          <a:stretch>
            <a:fillRect/>
          </a:stretch>
        </p:blipFill>
        <p:spPr>
          <a:xfrm>
            <a:off x="1087001" y="2046902"/>
            <a:ext cx="3492500" cy="368300"/>
          </a:xfrm>
          <a:prstGeom prst="rect">
            <a:avLst/>
          </a:prstGeom>
        </p:spPr>
      </p:pic>
      <p:sp>
        <p:nvSpPr>
          <p:cNvPr id="22" name="TextBox 21"/>
          <p:cNvSpPr txBox="1"/>
          <p:nvPr/>
        </p:nvSpPr>
        <p:spPr>
          <a:xfrm>
            <a:off x="4884006" y="3781864"/>
            <a:ext cx="3275256" cy="369332"/>
          </a:xfrm>
          <a:prstGeom prst="rect">
            <a:avLst/>
          </a:prstGeom>
          <a:noFill/>
        </p:spPr>
        <p:txBody>
          <a:bodyPr wrap="none" rtlCol="0">
            <a:spAutoFit/>
          </a:bodyPr>
          <a:lstStyle/>
          <a:p>
            <a:pPr algn="r"/>
            <a:r>
              <a:rPr lang="en-US" b="1" u="sng" dirty="0">
                <a:solidFill>
                  <a:schemeClr val="accent6">
                    <a:lumMod val="75000"/>
                  </a:schemeClr>
                </a:solidFill>
                <a:latin typeface="Arial" charset="0"/>
                <a:ea typeface="Arial" charset="0"/>
                <a:cs typeface="Arial" charset="0"/>
              </a:rPr>
              <a:t>Exact one-particle equation</a:t>
            </a:r>
            <a:r>
              <a:rPr lang="en-US" b="1" i="1" u="sng" dirty="0">
                <a:solidFill>
                  <a:schemeClr val="accent6">
                    <a:lumMod val="75000"/>
                  </a:schemeClr>
                </a:solidFill>
                <a:latin typeface="Arial" charset="0"/>
                <a:ea typeface="Arial" charset="0"/>
                <a:cs typeface="Arial" charset="0"/>
              </a:rPr>
              <a:t>!</a:t>
            </a:r>
          </a:p>
        </p:txBody>
      </p:sp>
    </p:spTree>
    <p:extLst>
      <p:ext uri="{BB962C8B-B14F-4D97-AF65-F5344CB8AC3E}">
        <p14:creationId xmlns:p14="http://schemas.microsoft.com/office/powerpoint/2010/main" val="1683640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253851-A0B5-3999-1793-0A596BEF780F}"/>
              </a:ext>
            </a:extLst>
          </p:cNvPr>
          <p:cNvPicPr>
            <a:picLocks noChangeAspect="1"/>
          </p:cNvPicPr>
          <p:nvPr/>
        </p:nvPicPr>
        <p:blipFill>
          <a:blip r:embed="rId2"/>
          <a:stretch>
            <a:fillRect/>
          </a:stretch>
        </p:blipFill>
        <p:spPr>
          <a:xfrm>
            <a:off x="1008880" y="1290621"/>
            <a:ext cx="6858000" cy="4800600"/>
          </a:xfrm>
          <a:prstGeom prst="rect">
            <a:avLst/>
          </a:prstGeom>
        </p:spPr>
      </p:pic>
      <p:sp>
        <p:nvSpPr>
          <p:cNvPr id="2" name="Title 1"/>
          <p:cNvSpPr>
            <a:spLocks noGrp="1"/>
          </p:cNvSpPr>
          <p:nvPr>
            <p:ph type="title"/>
          </p:nvPr>
        </p:nvSpPr>
        <p:spPr/>
        <p:txBody>
          <a:bodyPr>
            <a:normAutofit/>
          </a:bodyPr>
          <a:lstStyle/>
          <a:p>
            <a:r>
              <a:rPr lang="en-US" dirty="0">
                <a:latin typeface="Arial" charset="0"/>
                <a:ea typeface="Arial" charset="0"/>
                <a:cs typeface="Arial" charset="0"/>
              </a:rPr>
              <a:t>MBGF in 9 pages (5/9)</a:t>
            </a:r>
          </a:p>
        </p:txBody>
      </p:sp>
      <p:sp>
        <p:nvSpPr>
          <p:cNvPr id="14" name="Rounded Rectangle 13">
            <a:extLst>
              <a:ext uri="{FF2B5EF4-FFF2-40B4-BE49-F238E27FC236}">
                <a16:creationId xmlns:a16="http://schemas.microsoft.com/office/drawing/2014/main" id="{4061DDCB-DF69-491D-EA18-7A1923CD7617}"/>
              </a:ext>
            </a:extLst>
          </p:cNvPr>
          <p:cNvSpPr/>
          <p:nvPr/>
        </p:nvSpPr>
        <p:spPr>
          <a:xfrm>
            <a:off x="2586459" y="5964203"/>
            <a:ext cx="3971082" cy="692331"/>
          </a:xfrm>
          <a:prstGeom prst="roundRect">
            <a:avLst/>
          </a:prstGeom>
          <a:solidFill>
            <a:schemeClr val="accent3">
              <a:lumMod val="40000"/>
              <a:lumOff val="6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pic>
        <p:nvPicPr>
          <p:cNvPr id="15" name="Picture 14">
            <a:extLst>
              <a:ext uri="{FF2B5EF4-FFF2-40B4-BE49-F238E27FC236}">
                <a16:creationId xmlns:a16="http://schemas.microsoft.com/office/drawing/2014/main" id="{2CAAF77F-E3FF-14AB-9616-96C3CEE37AE9}"/>
              </a:ext>
            </a:extLst>
          </p:cNvPr>
          <p:cNvPicPr>
            <a:picLocks noChangeAspect="1"/>
          </p:cNvPicPr>
          <p:nvPr/>
        </p:nvPicPr>
        <p:blipFill>
          <a:blip r:embed="rId3"/>
          <a:stretch>
            <a:fillRect/>
          </a:stretch>
        </p:blipFill>
        <p:spPr>
          <a:xfrm>
            <a:off x="2794000" y="6051516"/>
            <a:ext cx="3556000" cy="558800"/>
          </a:xfrm>
          <a:prstGeom prst="rect">
            <a:avLst/>
          </a:prstGeom>
        </p:spPr>
      </p:pic>
      <p:sp>
        <p:nvSpPr>
          <p:cNvPr id="16" name="Donut 15">
            <a:extLst>
              <a:ext uri="{FF2B5EF4-FFF2-40B4-BE49-F238E27FC236}">
                <a16:creationId xmlns:a16="http://schemas.microsoft.com/office/drawing/2014/main" id="{A4025624-8E83-3E6F-B245-BB259700A841}"/>
              </a:ext>
            </a:extLst>
          </p:cNvPr>
          <p:cNvSpPr/>
          <p:nvPr/>
        </p:nvSpPr>
        <p:spPr>
          <a:xfrm>
            <a:off x="5958763" y="6010420"/>
            <a:ext cx="619326" cy="651974"/>
          </a:xfrm>
          <a:prstGeom prst="donut">
            <a:avLst>
              <a:gd name="adj" fmla="val 6887"/>
            </a:avLst>
          </a:prstGeom>
          <a:solidFill>
            <a:schemeClr val="accent3">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7" name="Freeform 16">
            <a:extLst>
              <a:ext uri="{FF2B5EF4-FFF2-40B4-BE49-F238E27FC236}">
                <a16:creationId xmlns:a16="http://schemas.microsoft.com/office/drawing/2014/main" id="{0E08EF1C-189B-605E-039C-29037A582793}"/>
              </a:ext>
            </a:extLst>
          </p:cNvPr>
          <p:cNvSpPr/>
          <p:nvPr/>
        </p:nvSpPr>
        <p:spPr>
          <a:xfrm flipV="1">
            <a:off x="4729165" y="3298437"/>
            <a:ext cx="2277810" cy="2747218"/>
          </a:xfrm>
          <a:custGeom>
            <a:avLst/>
            <a:gdLst>
              <a:gd name="connsiteX0" fmla="*/ 644893 w 876041"/>
              <a:gd name="connsiteY0" fmla="*/ 0 h 2762451"/>
              <a:gd name="connsiteX1" fmla="*/ 875899 w 876041"/>
              <a:gd name="connsiteY1" fmla="*/ 1395663 h 2762451"/>
              <a:gd name="connsiteX2" fmla="*/ 616017 w 876041"/>
              <a:gd name="connsiteY2" fmla="*/ 2367815 h 2762451"/>
              <a:gd name="connsiteX3" fmla="*/ 0 w 876041"/>
              <a:gd name="connsiteY3" fmla="*/ 2762451 h 2762451"/>
            </a:gdLst>
            <a:ahLst/>
            <a:cxnLst>
              <a:cxn ang="0">
                <a:pos x="connsiteX0" y="connsiteY0"/>
              </a:cxn>
              <a:cxn ang="0">
                <a:pos x="connsiteX1" y="connsiteY1"/>
              </a:cxn>
              <a:cxn ang="0">
                <a:pos x="connsiteX2" y="connsiteY2"/>
              </a:cxn>
              <a:cxn ang="0">
                <a:pos x="connsiteX3" y="connsiteY3"/>
              </a:cxn>
            </a:cxnLst>
            <a:rect l="l" t="t" r="r" b="b"/>
            <a:pathLst>
              <a:path w="876041" h="2762451">
                <a:moveTo>
                  <a:pt x="644893" y="0"/>
                </a:moveTo>
                <a:cubicBezTo>
                  <a:pt x="762802" y="500513"/>
                  <a:pt x="880712" y="1001027"/>
                  <a:pt x="875899" y="1395663"/>
                </a:cubicBezTo>
                <a:cubicBezTo>
                  <a:pt x="871086" y="1790299"/>
                  <a:pt x="762000" y="2140017"/>
                  <a:pt x="616017" y="2367815"/>
                </a:cubicBezTo>
                <a:cubicBezTo>
                  <a:pt x="470034" y="2595613"/>
                  <a:pt x="48126" y="2703095"/>
                  <a:pt x="0" y="2762451"/>
                </a:cubicBezTo>
              </a:path>
            </a:pathLst>
          </a:custGeom>
          <a:noFill/>
          <a:ln w="31750">
            <a:solidFill>
              <a:schemeClr val="accent3">
                <a:lumMod val="75000"/>
              </a:schemeClr>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nut 17">
            <a:extLst>
              <a:ext uri="{FF2B5EF4-FFF2-40B4-BE49-F238E27FC236}">
                <a16:creationId xmlns:a16="http://schemas.microsoft.com/office/drawing/2014/main" id="{23B02573-63DF-F0CE-4F79-2FA6BABE176E}"/>
              </a:ext>
            </a:extLst>
          </p:cNvPr>
          <p:cNvSpPr/>
          <p:nvPr/>
        </p:nvSpPr>
        <p:spPr>
          <a:xfrm>
            <a:off x="2644883" y="6010420"/>
            <a:ext cx="3106339" cy="631178"/>
          </a:xfrm>
          <a:prstGeom prst="donut">
            <a:avLst>
              <a:gd name="adj" fmla="val 6887"/>
            </a:avLst>
          </a:prstGeom>
          <a:solidFill>
            <a:schemeClr val="accent3">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19" name="Freeform 18">
            <a:extLst>
              <a:ext uri="{FF2B5EF4-FFF2-40B4-BE49-F238E27FC236}">
                <a16:creationId xmlns:a16="http://schemas.microsoft.com/office/drawing/2014/main" id="{0B950FBF-72AF-E408-00AE-C55B3BD0DFA7}"/>
              </a:ext>
            </a:extLst>
          </p:cNvPr>
          <p:cNvSpPr/>
          <p:nvPr/>
        </p:nvSpPr>
        <p:spPr>
          <a:xfrm flipH="1" flipV="1">
            <a:off x="4198052" y="3869610"/>
            <a:ext cx="753411" cy="2178975"/>
          </a:xfrm>
          <a:custGeom>
            <a:avLst/>
            <a:gdLst>
              <a:gd name="connsiteX0" fmla="*/ 644893 w 876041"/>
              <a:gd name="connsiteY0" fmla="*/ 0 h 2762451"/>
              <a:gd name="connsiteX1" fmla="*/ 875899 w 876041"/>
              <a:gd name="connsiteY1" fmla="*/ 1395663 h 2762451"/>
              <a:gd name="connsiteX2" fmla="*/ 616017 w 876041"/>
              <a:gd name="connsiteY2" fmla="*/ 2367815 h 2762451"/>
              <a:gd name="connsiteX3" fmla="*/ 0 w 876041"/>
              <a:gd name="connsiteY3" fmla="*/ 2762451 h 2762451"/>
            </a:gdLst>
            <a:ahLst/>
            <a:cxnLst>
              <a:cxn ang="0">
                <a:pos x="connsiteX0" y="connsiteY0"/>
              </a:cxn>
              <a:cxn ang="0">
                <a:pos x="connsiteX1" y="connsiteY1"/>
              </a:cxn>
              <a:cxn ang="0">
                <a:pos x="connsiteX2" y="connsiteY2"/>
              </a:cxn>
              <a:cxn ang="0">
                <a:pos x="connsiteX3" y="connsiteY3"/>
              </a:cxn>
            </a:cxnLst>
            <a:rect l="l" t="t" r="r" b="b"/>
            <a:pathLst>
              <a:path w="876041" h="2762451">
                <a:moveTo>
                  <a:pt x="644893" y="0"/>
                </a:moveTo>
                <a:cubicBezTo>
                  <a:pt x="762802" y="500513"/>
                  <a:pt x="880712" y="1001027"/>
                  <a:pt x="875899" y="1395663"/>
                </a:cubicBezTo>
                <a:cubicBezTo>
                  <a:pt x="871086" y="1790299"/>
                  <a:pt x="762000" y="2140017"/>
                  <a:pt x="616017" y="2367815"/>
                </a:cubicBezTo>
                <a:cubicBezTo>
                  <a:pt x="470034" y="2595613"/>
                  <a:pt x="48126" y="2703095"/>
                  <a:pt x="0" y="2762451"/>
                </a:cubicBezTo>
              </a:path>
            </a:pathLst>
          </a:custGeom>
          <a:noFill/>
          <a:ln w="31750">
            <a:solidFill>
              <a:schemeClr val="accent3">
                <a:lumMod val="75000"/>
              </a:schemeClr>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nut 19">
            <a:extLst>
              <a:ext uri="{FF2B5EF4-FFF2-40B4-BE49-F238E27FC236}">
                <a16:creationId xmlns:a16="http://schemas.microsoft.com/office/drawing/2014/main" id="{24D0FF1D-337F-C1BE-C126-AA1ED91D6916}"/>
              </a:ext>
            </a:extLst>
          </p:cNvPr>
          <p:cNvSpPr/>
          <p:nvPr/>
        </p:nvSpPr>
        <p:spPr>
          <a:xfrm>
            <a:off x="3402714" y="4032906"/>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1" name="Donut 20">
            <a:extLst>
              <a:ext uri="{FF2B5EF4-FFF2-40B4-BE49-F238E27FC236}">
                <a16:creationId xmlns:a16="http://schemas.microsoft.com/office/drawing/2014/main" id="{00BA9CE0-882B-152F-BB97-3CC56D8F6D16}"/>
              </a:ext>
            </a:extLst>
          </p:cNvPr>
          <p:cNvSpPr/>
          <p:nvPr/>
        </p:nvSpPr>
        <p:spPr>
          <a:xfrm>
            <a:off x="2737276" y="4477016"/>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2" name="Donut 21">
            <a:extLst>
              <a:ext uri="{FF2B5EF4-FFF2-40B4-BE49-F238E27FC236}">
                <a16:creationId xmlns:a16="http://schemas.microsoft.com/office/drawing/2014/main" id="{CFE8A8F9-7C91-2D1B-12A8-B17542BFB55B}"/>
              </a:ext>
            </a:extLst>
          </p:cNvPr>
          <p:cNvSpPr/>
          <p:nvPr/>
        </p:nvSpPr>
        <p:spPr>
          <a:xfrm>
            <a:off x="3127888" y="4223101"/>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3" name="Donut 22">
            <a:extLst>
              <a:ext uri="{FF2B5EF4-FFF2-40B4-BE49-F238E27FC236}">
                <a16:creationId xmlns:a16="http://schemas.microsoft.com/office/drawing/2014/main" id="{CAAA65B9-4A68-30D7-B4EF-9B92DF190E1D}"/>
              </a:ext>
            </a:extLst>
          </p:cNvPr>
          <p:cNvSpPr/>
          <p:nvPr/>
        </p:nvSpPr>
        <p:spPr>
          <a:xfrm>
            <a:off x="3643319" y="3878602"/>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4" name="Donut 23">
            <a:extLst>
              <a:ext uri="{FF2B5EF4-FFF2-40B4-BE49-F238E27FC236}">
                <a16:creationId xmlns:a16="http://schemas.microsoft.com/office/drawing/2014/main" id="{E0905799-6D29-9B02-1374-B0630A662670}"/>
              </a:ext>
            </a:extLst>
          </p:cNvPr>
          <p:cNvSpPr/>
          <p:nvPr/>
        </p:nvSpPr>
        <p:spPr>
          <a:xfrm>
            <a:off x="3726365" y="3810271"/>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5" name="Donut 24">
            <a:extLst>
              <a:ext uri="{FF2B5EF4-FFF2-40B4-BE49-F238E27FC236}">
                <a16:creationId xmlns:a16="http://schemas.microsoft.com/office/drawing/2014/main" id="{D2FA815D-2E0E-E40D-1884-E9C6A594B6B9}"/>
              </a:ext>
            </a:extLst>
          </p:cNvPr>
          <p:cNvSpPr/>
          <p:nvPr/>
        </p:nvSpPr>
        <p:spPr>
          <a:xfrm>
            <a:off x="4280729" y="3457733"/>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6" name="Donut 25">
            <a:extLst>
              <a:ext uri="{FF2B5EF4-FFF2-40B4-BE49-F238E27FC236}">
                <a16:creationId xmlns:a16="http://schemas.microsoft.com/office/drawing/2014/main" id="{2E9FE709-D67A-AD73-A24C-DB92185D70B3}"/>
              </a:ext>
            </a:extLst>
          </p:cNvPr>
          <p:cNvSpPr/>
          <p:nvPr/>
        </p:nvSpPr>
        <p:spPr>
          <a:xfrm>
            <a:off x="4965751" y="2994327"/>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7" name="Donut 26">
            <a:extLst>
              <a:ext uri="{FF2B5EF4-FFF2-40B4-BE49-F238E27FC236}">
                <a16:creationId xmlns:a16="http://schemas.microsoft.com/office/drawing/2014/main" id="{5A128E0E-2949-D90C-0256-6A119A40A533}"/>
              </a:ext>
            </a:extLst>
          </p:cNvPr>
          <p:cNvSpPr/>
          <p:nvPr/>
        </p:nvSpPr>
        <p:spPr>
          <a:xfrm>
            <a:off x="5275314" y="2816224"/>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8" name="Donut 27">
            <a:extLst>
              <a:ext uri="{FF2B5EF4-FFF2-40B4-BE49-F238E27FC236}">
                <a16:creationId xmlns:a16="http://schemas.microsoft.com/office/drawing/2014/main" id="{85B70CB9-7E8B-A8EE-F707-E020B05AF3F0}"/>
              </a:ext>
            </a:extLst>
          </p:cNvPr>
          <p:cNvSpPr/>
          <p:nvPr/>
        </p:nvSpPr>
        <p:spPr>
          <a:xfrm>
            <a:off x="5609669" y="2582174"/>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29" name="Donut 28">
            <a:extLst>
              <a:ext uri="{FF2B5EF4-FFF2-40B4-BE49-F238E27FC236}">
                <a16:creationId xmlns:a16="http://schemas.microsoft.com/office/drawing/2014/main" id="{EF65948B-AB24-5A59-0D30-9940B508D584}"/>
              </a:ext>
            </a:extLst>
          </p:cNvPr>
          <p:cNvSpPr/>
          <p:nvPr/>
        </p:nvSpPr>
        <p:spPr>
          <a:xfrm>
            <a:off x="5709673" y="2520663"/>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0" name="Donut 29">
            <a:extLst>
              <a:ext uri="{FF2B5EF4-FFF2-40B4-BE49-F238E27FC236}">
                <a16:creationId xmlns:a16="http://schemas.microsoft.com/office/drawing/2014/main" id="{38209818-F543-1AF8-D4A8-1EF26CEF8739}"/>
              </a:ext>
            </a:extLst>
          </p:cNvPr>
          <p:cNvSpPr/>
          <p:nvPr/>
        </p:nvSpPr>
        <p:spPr>
          <a:xfrm>
            <a:off x="5833782" y="2445362"/>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1" name="Donut 30">
            <a:extLst>
              <a:ext uri="{FF2B5EF4-FFF2-40B4-BE49-F238E27FC236}">
                <a16:creationId xmlns:a16="http://schemas.microsoft.com/office/drawing/2014/main" id="{284FC9A8-7491-21C1-FF29-FD2F1D2AA730}"/>
              </a:ext>
            </a:extLst>
          </p:cNvPr>
          <p:cNvSpPr/>
          <p:nvPr/>
        </p:nvSpPr>
        <p:spPr>
          <a:xfrm>
            <a:off x="5969069" y="2336280"/>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2" name="Donut 31">
            <a:extLst>
              <a:ext uri="{FF2B5EF4-FFF2-40B4-BE49-F238E27FC236}">
                <a16:creationId xmlns:a16="http://schemas.microsoft.com/office/drawing/2014/main" id="{A1A41C5D-C9DD-5126-1013-C2B3264CE4AF}"/>
              </a:ext>
            </a:extLst>
          </p:cNvPr>
          <p:cNvSpPr/>
          <p:nvPr/>
        </p:nvSpPr>
        <p:spPr>
          <a:xfrm>
            <a:off x="6118644" y="2259823"/>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3" name="Donut 32">
            <a:extLst>
              <a:ext uri="{FF2B5EF4-FFF2-40B4-BE49-F238E27FC236}">
                <a16:creationId xmlns:a16="http://schemas.microsoft.com/office/drawing/2014/main" id="{D1B50D63-C961-23E6-2A5E-86800BC9FE7A}"/>
              </a:ext>
            </a:extLst>
          </p:cNvPr>
          <p:cNvSpPr/>
          <p:nvPr/>
        </p:nvSpPr>
        <p:spPr>
          <a:xfrm>
            <a:off x="6285420" y="2151389"/>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4" name="Donut 33">
            <a:extLst>
              <a:ext uri="{FF2B5EF4-FFF2-40B4-BE49-F238E27FC236}">
                <a16:creationId xmlns:a16="http://schemas.microsoft.com/office/drawing/2014/main" id="{25AFB0DE-C4E9-C59C-6384-BB71477854EA}"/>
              </a:ext>
            </a:extLst>
          </p:cNvPr>
          <p:cNvSpPr/>
          <p:nvPr/>
        </p:nvSpPr>
        <p:spPr>
          <a:xfrm>
            <a:off x="6510331" y="1994964"/>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5" name="Donut 34">
            <a:extLst>
              <a:ext uri="{FF2B5EF4-FFF2-40B4-BE49-F238E27FC236}">
                <a16:creationId xmlns:a16="http://schemas.microsoft.com/office/drawing/2014/main" id="{946BA183-E577-EFB7-C919-2DAA0A31E7B3}"/>
              </a:ext>
            </a:extLst>
          </p:cNvPr>
          <p:cNvSpPr/>
          <p:nvPr/>
        </p:nvSpPr>
        <p:spPr>
          <a:xfrm>
            <a:off x="6784887" y="1815694"/>
            <a:ext cx="182880" cy="182880"/>
          </a:xfrm>
          <a:prstGeom prst="donut">
            <a:avLst>
              <a:gd name="adj" fmla="val 6887"/>
            </a:avLst>
          </a:prstGeom>
          <a:solidFill>
            <a:schemeClr val="accent6">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charset="0"/>
              <a:ea typeface="Arial" charset="0"/>
              <a:cs typeface="Arial" charset="0"/>
            </a:endParaRPr>
          </a:p>
        </p:txBody>
      </p:sp>
      <p:sp>
        <p:nvSpPr>
          <p:cNvPr id="36" name="TextBox 35">
            <a:extLst>
              <a:ext uri="{FF2B5EF4-FFF2-40B4-BE49-F238E27FC236}">
                <a16:creationId xmlns:a16="http://schemas.microsoft.com/office/drawing/2014/main" id="{85BB65FD-C7EE-E14F-9C6F-AE22E27614DB}"/>
              </a:ext>
            </a:extLst>
          </p:cNvPr>
          <p:cNvSpPr txBox="1"/>
          <p:nvPr/>
        </p:nvSpPr>
        <p:spPr>
          <a:xfrm>
            <a:off x="7246540" y="1918995"/>
            <a:ext cx="1777159" cy="1200329"/>
          </a:xfrm>
          <a:prstGeom prst="rect">
            <a:avLst/>
          </a:prstGeom>
          <a:solidFill>
            <a:schemeClr val="bg1">
              <a:alpha val="79657"/>
            </a:schemeClr>
          </a:solidFill>
        </p:spPr>
        <p:txBody>
          <a:bodyPr wrap="square" rtlCol="0">
            <a:spAutoFit/>
          </a:bodyPr>
          <a:lstStyle/>
          <a:p>
            <a:r>
              <a:rPr lang="en-US" dirty="0">
                <a:solidFill>
                  <a:schemeClr val="accent6">
                    <a:lumMod val="75000"/>
                  </a:schemeClr>
                </a:solidFill>
                <a:latin typeface="Arial" charset="0"/>
                <a:ea typeface="Arial" charset="0"/>
                <a:cs typeface="Arial" charset="0"/>
              </a:rPr>
              <a:t>For each eigenvalue there are multiple roots</a:t>
            </a:r>
          </a:p>
        </p:txBody>
      </p:sp>
      <p:cxnSp>
        <p:nvCxnSpPr>
          <p:cNvPr id="38" name="Straight Arrow Connector 37">
            <a:extLst>
              <a:ext uri="{FF2B5EF4-FFF2-40B4-BE49-F238E27FC236}">
                <a16:creationId xmlns:a16="http://schemas.microsoft.com/office/drawing/2014/main" id="{543BB46B-7C6D-0E6A-09F8-6AD7AD18AAD6}"/>
              </a:ext>
            </a:extLst>
          </p:cNvPr>
          <p:cNvCxnSpPr/>
          <p:nvPr/>
        </p:nvCxnSpPr>
        <p:spPr>
          <a:xfrm flipH="1" flipV="1">
            <a:off x="6967767" y="1994964"/>
            <a:ext cx="278773" cy="9144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61D987F4-CC12-DC42-CAAF-1080AC943328}"/>
              </a:ext>
            </a:extLst>
          </p:cNvPr>
          <p:cNvCxnSpPr>
            <a:cxnSpLocks/>
          </p:cNvCxnSpPr>
          <p:nvPr/>
        </p:nvCxnSpPr>
        <p:spPr>
          <a:xfrm flipH="1" flipV="1">
            <a:off x="6718033" y="2151389"/>
            <a:ext cx="528507" cy="15521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A047A89C-6C53-D077-8CCB-4CC6445D33B6}"/>
              </a:ext>
            </a:extLst>
          </p:cNvPr>
          <p:cNvCxnSpPr>
            <a:cxnSpLocks/>
          </p:cNvCxnSpPr>
          <p:nvPr/>
        </p:nvCxnSpPr>
        <p:spPr>
          <a:xfrm flipH="1" flipV="1">
            <a:off x="6509778" y="2306599"/>
            <a:ext cx="736762" cy="23165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6445050"/>
      </p:ext>
    </p:extLst>
  </p:cSld>
  <p:clrMapOvr>
    <a:masterClrMapping/>
  </p:clrMapOvr>
</p:sld>
</file>

<file path=ppt/theme/theme1.xml><?xml version="1.0" encoding="utf-8"?>
<a:theme xmlns:a="http://schemas.openxmlformats.org/drawingml/2006/main" name="UIUC_hirata">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UIUC_hirata.potx</Template>
  <TotalTime>30344</TotalTime>
  <Words>1338</Words>
  <Application>Microsoft Macintosh PowerPoint</Application>
  <PresentationFormat>On-screen Show (4:3)</PresentationFormat>
  <Paragraphs>204</Paragraphs>
  <Slides>43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Symbol</vt:lpstr>
      <vt:lpstr>UIUC_hirata</vt:lpstr>
      <vt:lpstr>Failures of the Feynman propagators</vt:lpstr>
      <vt:lpstr>Feynman propagator in physics</vt:lpstr>
      <vt:lpstr>Feynman propagator in chemistry</vt:lpstr>
      <vt:lpstr>MBGF in 9 pages + 1</vt:lpstr>
      <vt:lpstr>MBGF in 9 pages (1/9)</vt:lpstr>
      <vt:lpstr>MBGF in 9 pages (2/9)</vt:lpstr>
      <vt:lpstr>MBGF in 9 pages (3/9)</vt:lpstr>
      <vt:lpstr>MBGF in 9 pages (4/9)</vt:lpstr>
      <vt:lpstr>MBGF in 9 pages (5/9)</vt:lpstr>
      <vt:lpstr>MBGF in 9 pages (6/9)</vt:lpstr>
      <vt:lpstr>Diagrams 101</vt:lpstr>
      <vt:lpstr>MBGF in 9 pages (7/9)</vt:lpstr>
      <vt:lpstr>MBGF in 9 pages (8/9)</vt:lpstr>
      <vt:lpstr>MBGF in 9 pages (9/9)</vt:lpstr>
      <vt:lpstr>General-order algorithms</vt:lpstr>
      <vt:lpstr>General-order CI</vt:lpstr>
      <vt:lpstr>General-order MP</vt:lpstr>
      <vt:lpstr>General-order CC</vt:lpstr>
      <vt:lpstr>General-order EOM-CC</vt:lpstr>
      <vt:lpstr>MBGF recursions &amp; general-order algorithms</vt:lpstr>
      <vt:lpstr>Backstory of general-order MP</vt:lpstr>
      <vt:lpstr>General-order MBGF #1: l-variation</vt:lpstr>
      <vt:lpstr>General-order MBGF #2: diagrams</vt:lpstr>
      <vt:lpstr>General-order MBGF #3: recursion 1</vt:lpstr>
      <vt:lpstr>General-order MBGF #4: recursion 2</vt:lpstr>
      <vt:lpstr>General-order MBGF #5: recursion 3</vt:lpstr>
      <vt:lpstr>Linked-diagram theorem</vt:lpstr>
      <vt:lpstr>Irreducible-diagram theorem</vt:lpstr>
      <vt:lpstr>Exact convergence of Koopmans IP</vt:lpstr>
      <vt:lpstr>Failures of Feynman propagators</vt:lpstr>
      <vt:lpstr>Exact Green’s function</vt:lpstr>
      <vt:lpstr>Exact self-energy</vt:lpstr>
      <vt:lpstr>Perturbative self-energies</vt:lpstr>
      <vt:lpstr>Perturbative Green’s functions</vt:lpstr>
      <vt:lpstr>Even-order S(n) are non-convergent</vt:lpstr>
      <vt:lpstr>Infinite-order theories are worse!</vt:lpstr>
      <vt:lpstr>Tamm–Dancoff approximation</vt:lpstr>
      <vt:lpstr>Infinite-order theories are worse!</vt:lpstr>
      <vt:lpstr>Self-consistent Green’s function</vt:lpstr>
      <vt:lpstr>What is the cause of nonconvergence?</vt:lpstr>
      <vt:lpstr>Conclusion: nonanalytic physics</vt:lpstr>
      <vt:lpstr>Conclusion: practical implications</vt:lpstr>
      <vt:lpstr>Acknowledgments</vt:lpstr>
    </vt:vector>
  </TitlesOfParts>
  <Manager/>
  <Company>University of Illinois at Urbana-Champaign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So Hirata</dc:creator>
  <cp:keywords/>
  <dc:description/>
  <cp:lastModifiedBy>Hirata, So</cp:lastModifiedBy>
  <cp:revision>1309</cp:revision>
  <cp:lastPrinted>2016-09-02T16:34:58Z</cp:lastPrinted>
  <dcterms:created xsi:type="dcterms:W3CDTF">2011-03-15T23:16:41Z</dcterms:created>
  <dcterms:modified xsi:type="dcterms:W3CDTF">2024-02-20T15:23:42Z</dcterms:modified>
  <cp:category/>
</cp:coreProperties>
</file>